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56" r:id="rId2"/>
    <p:sldId id="274" r:id="rId3"/>
    <p:sldId id="309" r:id="rId4"/>
    <p:sldId id="278" r:id="rId5"/>
    <p:sldId id="293" r:id="rId6"/>
    <p:sldId id="294" r:id="rId7"/>
    <p:sldId id="292" r:id="rId8"/>
    <p:sldId id="282" r:id="rId9"/>
    <p:sldId id="281" r:id="rId10"/>
    <p:sldId id="273" r:id="rId11"/>
    <p:sldId id="272" r:id="rId12"/>
    <p:sldId id="280" r:id="rId13"/>
    <p:sldId id="310" r:id="rId14"/>
    <p:sldId id="312" r:id="rId15"/>
    <p:sldId id="314" r:id="rId16"/>
    <p:sldId id="311" r:id="rId17"/>
    <p:sldId id="315" r:id="rId18"/>
    <p:sldId id="313" r:id="rId19"/>
    <p:sldId id="316" r:id="rId20"/>
    <p:sldId id="286" r:id="rId21"/>
    <p:sldId id="317" r:id="rId22"/>
    <p:sldId id="284" r:id="rId23"/>
    <p:sldId id="287" r:id="rId24"/>
    <p:sldId id="308" r:id="rId25"/>
    <p:sldId id="298" r:id="rId26"/>
    <p:sldId id="329" r:id="rId27"/>
    <p:sldId id="323" r:id="rId28"/>
    <p:sldId id="324" r:id="rId29"/>
    <p:sldId id="330" r:id="rId30"/>
    <p:sldId id="318" r:id="rId31"/>
    <p:sldId id="319" r:id="rId32"/>
    <p:sldId id="320" r:id="rId33"/>
    <p:sldId id="321" r:id="rId34"/>
    <p:sldId id="322" r:id="rId35"/>
    <p:sldId id="285" r:id="rId36"/>
    <p:sldId id="328" r:id="rId37"/>
    <p:sldId id="325" r:id="rId38"/>
    <p:sldId id="326" r:id="rId39"/>
    <p:sldId id="32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3" autoAdjust="0"/>
    <p:restoredTop sz="94660"/>
  </p:normalViewPr>
  <p:slideViewPr>
    <p:cSldViewPr snapToGrid="0">
      <p:cViewPr varScale="1">
        <p:scale>
          <a:sx n="66" d="100"/>
          <a:sy n="66" d="100"/>
        </p:scale>
        <p:origin x="102"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image" Target="../media/image3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0933F-6508-436B-AFEE-56DF21B9D831}" type="datetimeFigureOut">
              <a:rPr lang="en-US" smtClean="0"/>
              <a:t>4/25/2016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C60FB1-6C75-4D8D-85D9-0755CF0D8B2C}" type="slidenum">
              <a:rPr lang="en-US" smtClean="0"/>
              <a:t>‹#›</a:t>
            </a:fld>
            <a:endParaRPr lang="en-US"/>
          </a:p>
        </p:txBody>
      </p:sp>
    </p:spTree>
    <p:extLst>
      <p:ext uri="{BB962C8B-B14F-4D97-AF65-F5344CB8AC3E}">
        <p14:creationId xmlns:p14="http://schemas.microsoft.com/office/powerpoint/2010/main" val="1184403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RIOS prioritizes areas for PWS based on relative scoring of potential ES impacts, which can help target payments across landscapes. </a:t>
            </a:r>
            <a:r>
              <a:rPr lang="en-US" sz="1200" b="0" i="0" u="none" strike="noStrike" kern="1200" baseline="0" dirty="0" err="1" smtClean="0">
                <a:solidFill>
                  <a:schemeClr val="tx1"/>
                </a:solidFill>
                <a:latin typeface="+mn-lt"/>
                <a:ea typeface="+mn-ea"/>
                <a:cs typeface="+mn-cs"/>
              </a:rPr>
              <a:t>InVEST</a:t>
            </a:r>
            <a:r>
              <a:rPr lang="en-US" sz="1200" b="0" i="0" u="none" strike="noStrike" kern="1200" baseline="0" dirty="0" smtClean="0">
                <a:solidFill>
                  <a:schemeClr val="tx1"/>
                </a:solidFill>
                <a:latin typeface="+mn-lt"/>
                <a:ea typeface="+mn-ea"/>
                <a:cs typeface="+mn-cs"/>
              </a:rPr>
              <a:t> can quantify ES in biophysical terms (e.g. cubic meters of water), which can help to identify service providers and beneficiaries. It can also estimate economic values, in dollar terms, using a range of techniques e.g. avoided damage or treatment costs and market valuation. Valuation can only be completed once the biophysical parts of the models are calibrated to time series data. Given the simplifications in the biophysical and economic models, economic values should be treated as first estimates only, e.g. for gaining support for PWS. </a:t>
            </a:r>
            <a:endParaRPr lang="en-US" dirty="0"/>
          </a:p>
        </p:txBody>
      </p:sp>
      <p:sp>
        <p:nvSpPr>
          <p:cNvPr id="4" name="Slide Number Placeholder 3"/>
          <p:cNvSpPr>
            <a:spLocks noGrp="1"/>
          </p:cNvSpPr>
          <p:nvPr>
            <p:ph type="sldNum" sz="quarter" idx="10"/>
          </p:nvPr>
        </p:nvSpPr>
        <p:spPr/>
        <p:txBody>
          <a:bodyPr/>
          <a:lstStyle/>
          <a:p>
            <a:fld id="{5AD5E7C2-25D0-41E0-A614-D4DE731F609E}" type="slidenum">
              <a:rPr lang="en-US" smtClean="0"/>
              <a:t>37</a:t>
            </a:fld>
            <a:endParaRPr lang="en-US"/>
          </a:p>
        </p:txBody>
      </p:sp>
    </p:spTree>
    <p:extLst>
      <p:ext uri="{BB962C8B-B14F-4D97-AF65-F5344CB8AC3E}">
        <p14:creationId xmlns:p14="http://schemas.microsoft.com/office/powerpoint/2010/main" val="2751304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ED5F1AC-231F-46A2-801E-65A1C2160E4B}" type="datetimeFigureOut">
              <a:rPr lang="en-US" smtClean="0"/>
              <a:t>4/25/2016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829737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641138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274877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82324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078369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ED5F1AC-231F-46A2-801E-65A1C2160E4B}"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761674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ED5F1AC-231F-46A2-801E-65A1C2160E4B}"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465840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F1AC-231F-46A2-801E-65A1C2160E4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3693606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F1AC-231F-46A2-801E-65A1C2160E4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82568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D5F1AC-231F-46A2-801E-65A1C2160E4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643782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D5F1AC-231F-46A2-801E-65A1C2160E4B}"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600888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D5F1AC-231F-46A2-801E-65A1C2160E4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2048012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D5F1AC-231F-46A2-801E-65A1C2160E4B}" type="datetimeFigureOut">
              <a:rPr lang="en-US" smtClean="0"/>
              <a:t>4/25/2016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28244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D5F1AC-231F-46A2-801E-65A1C2160E4B}"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507586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5F1AC-231F-46A2-801E-65A1C2160E4B}" type="datetimeFigureOut">
              <a:rPr lang="en-US" smtClean="0"/>
              <a:t>4/25/2016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528285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96278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5F1AC-231F-46A2-801E-65A1C2160E4B}"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A2472D-2D4D-4A21-89FC-153A0BA05FE8}" type="slidenum">
              <a:rPr lang="en-US" smtClean="0"/>
              <a:t>‹#›</a:t>
            </a:fld>
            <a:endParaRPr lang="en-US"/>
          </a:p>
        </p:txBody>
      </p:sp>
    </p:spTree>
    <p:extLst>
      <p:ext uri="{BB962C8B-B14F-4D97-AF65-F5344CB8AC3E}">
        <p14:creationId xmlns:p14="http://schemas.microsoft.com/office/powerpoint/2010/main" val="18293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ED5F1AC-231F-46A2-801E-65A1C2160E4B}" type="datetimeFigureOut">
              <a:rPr lang="en-US" smtClean="0"/>
              <a:t>4/25/2016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64A2472D-2D4D-4A21-89FC-153A0BA05FE8}" type="slidenum">
              <a:rPr lang="en-US" smtClean="0"/>
              <a:t>‹#›</a:t>
            </a:fld>
            <a:endParaRPr lang="en-US"/>
          </a:p>
        </p:txBody>
      </p:sp>
    </p:spTree>
    <p:extLst>
      <p:ext uri="{BB962C8B-B14F-4D97-AF65-F5344CB8AC3E}">
        <p14:creationId xmlns:p14="http://schemas.microsoft.com/office/powerpoint/2010/main" val="33462081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oleObject" Target="../embeddings/oleObject3.bin"/><Relationship Id="rId7"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33.emf"/><Relationship Id="rId5" Type="http://schemas.openxmlformats.org/officeDocument/2006/relationships/image" Target="../media/image31.emf"/><Relationship Id="rId10" Type="http://schemas.openxmlformats.org/officeDocument/2006/relationships/package" Target="../embeddings/Microsoft_Excel_Worksheet5.xlsx"/><Relationship Id="rId4" Type="http://schemas.openxmlformats.org/officeDocument/2006/relationships/package" Target="../embeddings/Microsoft_Excel_Worksheet3.xlsx"/><Relationship Id="rId9"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oleObject" Target="../embeddings/oleObject6.bin"/><Relationship Id="rId7" Type="http://schemas.openxmlformats.org/officeDocument/2006/relationships/package" Target="../embeddings/Microsoft_Excel_Worksheet7.xlsx"/><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36.emf"/><Relationship Id="rId5" Type="http://schemas.openxmlformats.org/officeDocument/2006/relationships/image" Target="../media/image34.emf"/><Relationship Id="rId10" Type="http://schemas.openxmlformats.org/officeDocument/2006/relationships/package" Target="../embeddings/Microsoft_Excel_Worksheet8.xlsx"/><Relationship Id="rId4" Type="http://schemas.openxmlformats.org/officeDocument/2006/relationships/package" Target="../embeddings/Microsoft_Excel_Worksheet6.xlsx"/><Relationship Id="rId9" Type="http://schemas.openxmlformats.org/officeDocument/2006/relationships/oleObject" Target="../embeddings/oleObject8.bin"/></Relationships>
</file>

<file path=ppt/slides/_rels/slide2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package" Target="../embeddings/Microsoft_Excel_Worksheet2.xlsx"/></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481943"/>
            <a:ext cx="9144000" cy="3623575"/>
          </a:xfrm>
        </p:spPr>
        <p:txBody>
          <a:bodyPr>
            <a:normAutofit/>
          </a:bodyPr>
          <a:lstStyle/>
          <a:p>
            <a:r>
              <a:rPr lang="en-US" sz="4800" dirty="0" smtClean="0"/>
              <a:t>Agricultural BMPs and Water Quality </a:t>
            </a:r>
            <a:br>
              <a:rPr lang="en-US" sz="4800" dirty="0" smtClean="0"/>
            </a:br>
            <a:r>
              <a:rPr lang="en-US" sz="4800" dirty="0" smtClean="0"/>
              <a:t>in the Red and White Clay Creek Watersheds</a:t>
            </a:r>
            <a:br>
              <a:rPr lang="en-US" sz="4800" dirty="0" smtClean="0"/>
            </a:br>
            <a:r>
              <a:rPr lang="en-US" sz="4800" dirty="0" smtClean="0"/>
              <a:t>Brandywine-Christina Cluster</a:t>
            </a:r>
            <a:endParaRPr lang="en-US" sz="4800" dirty="0"/>
          </a:p>
        </p:txBody>
      </p:sp>
      <p:sp>
        <p:nvSpPr>
          <p:cNvPr id="3" name="Subtitle 2"/>
          <p:cNvSpPr>
            <a:spLocks noGrp="1"/>
          </p:cNvSpPr>
          <p:nvPr>
            <p:ph type="subTitle" idx="1"/>
          </p:nvPr>
        </p:nvSpPr>
        <p:spPr>
          <a:xfrm>
            <a:off x="2209800" y="4420090"/>
            <a:ext cx="9144000" cy="754025"/>
          </a:xfrm>
        </p:spPr>
        <p:txBody>
          <a:bodyPr/>
          <a:lstStyle/>
          <a:p>
            <a:r>
              <a:rPr lang="en-US" dirty="0" smtClean="0"/>
              <a:t>Toward a Watershed-based return on investment</a:t>
            </a:r>
          </a:p>
        </p:txBody>
      </p:sp>
      <p:sp>
        <p:nvSpPr>
          <p:cNvPr id="4" name="Subtitle 2"/>
          <p:cNvSpPr txBox="1">
            <a:spLocks/>
          </p:cNvSpPr>
          <p:nvPr/>
        </p:nvSpPr>
        <p:spPr>
          <a:xfrm>
            <a:off x="2209800" y="5302068"/>
            <a:ext cx="9144000" cy="754025"/>
          </a:xfrm>
          <a:prstGeom prst="rect">
            <a:avLst/>
          </a:prstGeom>
        </p:spPr>
        <p:txBody>
          <a:bodyPr vert="horz" lIns="91440" tIns="45720" rIns="91440" bIns="45720" rtlCol="0" anchor="b">
            <a:no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smtClean="0">
                <a:solidFill>
                  <a:schemeClr val="tx1">
                    <a:lumMod val="95000"/>
                  </a:schemeClr>
                </a:solidFill>
              </a:rPr>
              <a:t>Andrew Homsey &amp; Jerry Kauffman (UD) | Brian </a:t>
            </a:r>
            <a:r>
              <a:rPr lang="en-US" sz="2000" dirty="0" err="1" smtClean="0">
                <a:solidFill>
                  <a:schemeClr val="tx1">
                    <a:lumMod val="95000"/>
                  </a:schemeClr>
                </a:solidFill>
              </a:rPr>
              <a:t>Boutin</a:t>
            </a:r>
            <a:r>
              <a:rPr lang="en-US" sz="2000" dirty="0" smtClean="0">
                <a:solidFill>
                  <a:schemeClr val="tx1">
                    <a:lumMod val="95000"/>
                  </a:schemeClr>
                </a:solidFill>
              </a:rPr>
              <a:t> (TNC)</a:t>
            </a:r>
          </a:p>
          <a:p>
            <a:r>
              <a:rPr lang="en-US" sz="2000" dirty="0" smtClean="0">
                <a:solidFill>
                  <a:schemeClr val="tx1">
                    <a:lumMod val="95000"/>
                  </a:schemeClr>
                </a:solidFill>
              </a:rPr>
              <a:t>Natural Lands Trust | </a:t>
            </a:r>
            <a:r>
              <a:rPr lang="en-US" sz="2000" dirty="0" err="1" smtClean="0">
                <a:solidFill>
                  <a:schemeClr val="tx1">
                    <a:lumMod val="95000"/>
                  </a:schemeClr>
                </a:solidFill>
              </a:rPr>
              <a:t>Cheslen</a:t>
            </a:r>
            <a:r>
              <a:rPr lang="en-US" sz="2000" dirty="0" smtClean="0">
                <a:solidFill>
                  <a:schemeClr val="tx1">
                    <a:lumMod val="95000"/>
                  </a:schemeClr>
                </a:solidFill>
              </a:rPr>
              <a:t> Preserve | March 3, 2016</a:t>
            </a:r>
          </a:p>
        </p:txBody>
      </p:sp>
    </p:spTree>
    <p:extLst>
      <p:ext uri="{BB962C8B-B14F-4D97-AF65-F5344CB8AC3E}">
        <p14:creationId xmlns:p14="http://schemas.microsoft.com/office/powerpoint/2010/main" val="302838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Prioritization depends on interest</a:t>
            </a:r>
            <a:endParaRPr lang="en-US" dirty="0"/>
          </a:p>
        </p:txBody>
      </p:sp>
      <p:sp>
        <p:nvSpPr>
          <p:cNvPr id="3" name="Content Placeholder 2"/>
          <p:cNvSpPr>
            <a:spLocks noGrp="1"/>
          </p:cNvSpPr>
          <p:nvPr>
            <p:ph idx="1"/>
          </p:nvPr>
        </p:nvSpPr>
        <p:spPr/>
        <p:txBody>
          <a:bodyPr/>
          <a:lstStyle/>
          <a:p>
            <a:r>
              <a:rPr lang="en-US" dirty="0" smtClean="0"/>
              <a:t>CTIP</a:t>
            </a:r>
          </a:p>
          <a:p>
            <a:r>
              <a:rPr lang="en-US" dirty="0" smtClean="0"/>
              <a:t>Cluster partners</a:t>
            </a:r>
          </a:p>
          <a:p>
            <a:r>
              <a:rPr lang="en-US" dirty="0" smtClean="0"/>
              <a:t>TMDLs</a:t>
            </a:r>
          </a:p>
          <a:p>
            <a:r>
              <a:rPr lang="en-US" dirty="0" smtClean="0"/>
              <a:t>Purveyors: Wilmington, United, Newark, Aqua, PA American, others</a:t>
            </a:r>
          </a:p>
          <a:p>
            <a:r>
              <a:rPr lang="en-US" dirty="0" smtClean="0"/>
              <a:t>BVA, DNREC, DEP, CCWRA, CCCD, BC, Stroud, Watershed teams, WCU, Municipalities/MS4s, PDE, DNS, </a:t>
            </a:r>
            <a:r>
              <a:rPr lang="en-US" dirty="0"/>
              <a:t>NLT, </a:t>
            </a:r>
            <a:r>
              <a:rPr lang="en-US" dirty="0" smtClean="0"/>
              <a:t>USACE</a:t>
            </a:r>
          </a:p>
          <a:p>
            <a:r>
              <a:rPr lang="en-US" dirty="0" smtClean="0"/>
              <a:t>Coordination </a:t>
            </a:r>
            <a:r>
              <a:rPr lang="en-US" dirty="0"/>
              <a:t>is key.</a:t>
            </a:r>
          </a:p>
          <a:p>
            <a:endParaRPr lang="en-US" dirty="0"/>
          </a:p>
        </p:txBody>
      </p:sp>
    </p:spTree>
    <p:extLst>
      <p:ext uri="{BB962C8B-B14F-4D97-AF65-F5344CB8AC3E}">
        <p14:creationId xmlns:p14="http://schemas.microsoft.com/office/powerpoint/2010/main" val="100934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986724" y="87456"/>
            <a:ext cx="7180882" cy="6770544"/>
          </a:xfrm>
          <a:prstGeom prst="rect">
            <a:avLst/>
          </a:prstGeom>
        </p:spPr>
      </p:pic>
      <p:sp>
        <p:nvSpPr>
          <p:cNvPr id="7" name="TextBox 6"/>
          <p:cNvSpPr txBox="1"/>
          <p:nvPr/>
        </p:nvSpPr>
        <p:spPr>
          <a:xfrm>
            <a:off x="8317423" y="724238"/>
            <a:ext cx="3592137" cy="369332"/>
          </a:xfrm>
          <a:prstGeom prst="rect">
            <a:avLst/>
          </a:prstGeom>
          <a:noFill/>
        </p:spPr>
        <p:txBody>
          <a:bodyPr wrap="none" rtlCol="0">
            <a:spAutoFit/>
          </a:bodyPr>
          <a:lstStyle/>
          <a:p>
            <a:r>
              <a:rPr lang="en-US" dirty="0" smtClean="0"/>
              <a:t>Wilmington </a:t>
            </a:r>
            <a:r>
              <a:rPr lang="en-US" dirty="0" err="1" smtClean="0"/>
              <a:t>Sourcewater</a:t>
            </a:r>
            <a:r>
              <a:rPr lang="en-US" dirty="0" smtClean="0"/>
              <a:t> Plan, 2010</a:t>
            </a:r>
            <a:endParaRPr lang="en-US" dirty="0"/>
          </a:p>
        </p:txBody>
      </p:sp>
    </p:spTree>
    <p:extLst>
      <p:ext uri="{BB962C8B-B14F-4D97-AF65-F5344CB8AC3E}">
        <p14:creationId xmlns:p14="http://schemas.microsoft.com/office/powerpoint/2010/main" val="9395323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384" y="155731"/>
            <a:ext cx="10515600" cy="1325563"/>
          </a:xfrm>
        </p:spPr>
        <p:txBody>
          <a:bodyPr>
            <a:normAutofit fontScale="90000"/>
          </a:bodyPr>
          <a:lstStyle/>
          <a:p>
            <a:r>
              <a:rPr lang="en-US" dirty="0" smtClean="0"/>
              <a:t>2 - Opportunities</a:t>
            </a:r>
            <a:br>
              <a:rPr lang="en-US" dirty="0" smtClean="0"/>
            </a:br>
            <a:r>
              <a:rPr lang="en-US" dirty="0" smtClean="0"/>
              <a:t>TMDL, based on HSPF (1994-1998)</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481294"/>
            <a:ext cx="3883201" cy="5040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156500" y="1481294"/>
            <a:ext cx="3885369" cy="50400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15168" y="1481294"/>
            <a:ext cx="3876832" cy="5040000"/>
          </a:xfrm>
          <a:prstGeom prst="rect">
            <a:avLst/>
          </a:prstGeom>
        </p:spPr>
      </p:pic>
    </p:spTree>
    <p:extLst>
      <p:ext uri="{BB962C8B-B14F-4D97-AF65-F5344CB8AC3E}">
        <p14:creationId xmlns:p14="http://schemas.microsoft.com/office/powerpoint/2010/main" val="3741244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Farmland overview</a:t>
            </a:r>
            <a:endParaRPr lang="en-US" dirty="0"/>
          </a:p>
        </p:txBody>
      </p:sp>
      <p:sp>
        <p:nvSpPr>
          <p:cNvPr id="3" name="Content Placeholder 2"/>
          <p:cNvSpPr>
            <a:spLocks noGrp="1"/>
          </p:cNvSpPr>
          <p:nvPr>
            <p:ph idx="1"/>
          </p:nvPr>
        </p:nvSpPr>
        <p:spPr/>
        <p:txBody>
          <a:bodyPr/>
          <a:lstStyle/>
          <a:p>
            <a:r>
              <a:rPr lang="en-US" dirty="0" smtClean="0"/>
              <a:t>In cooperation with the CCCD</a:t>
            </a:r>
          </a:p>
          <a:p>
            <a:r>
              <a:rPr lang="en-US" dirty="0" smtClean="0"/>
              <a:t>GIS analysis and overlay</a:t>
            </a:r>
          </a:p>
          <a:p>
            <a:r>
              <a:rPr lang="en-US" dirty="0" smtClean="0"/>
              <a:t>Give an idea of the magnitude and location of the opportunities</a:t>
            </a:r>
            <a:endParaRPr lang="en-US" dirty="0"/>
          </a:p>
        </p:txBody>
      </p:sp>
    </p:spTree>
    <p:extLst>
      <p:ext uri="{BB962C8B-B14F-4D97-AF65-F5344CB8AC3E}">
        <p14:creationId xmlns:p14="http://schemas.microsoft.com/office/powerpoint/2010/main" val="2762155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3132306" y="-45447"/>
            <a:ext cx="5330758" cy="6947610"/>
          </a:xfrm>
          <a:prstGeom prst="rect">
            <a:avLst/>
          </a:prstGeom>
        </p:spPr>
      </p:pic>
    </p:spTree>
    <p:extLst>
      <p:ext uri="{BB962C8B-B14F-4D97-AF65-F5344CB8AC3E}">
        <p14:creationId xmlns:p14="http://schemas.microsoft.com/office/powerpoint/2010/main" val="10473924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14792" y="365124"/>
            <a:ext cx="8832714" cy="6341263"/>
          </a:xfrm>
          <a:prstGeom prst="rect">
            <a:avLst/>
          </a:prstGeom>
        </p:spPr>
      </p:pic>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614792" y="365122"/>
            <a:ext cx="8832714" cy="6451367"/>
          </a:xfrm>
          <a:prstGeom prst="rect">
            <a:avLst/>
          </a:prstGeom>
        </p:spPr>
      </p:pic>
    </p:spTree>
    <p:extLst>
      <p:ext uri="{BB962C8B-B14F-4D97-AF65-F5344CB8AC3E}">
        <p14:creationId xmlns:p14="http://schemas.microsoft.com/office/powerpoint/2010/main" val="14468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6384587" y="0"/>
            <a:ext cx="5262664" cy="6886721"/>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4749" y="0"/>
            <a:ext cx="5252936" cy="6878884"/>
          </a:xfrm>
          <a:prstGeom prst="rect">
            <a:avLst/>
          </a:prstGeom>
        </p:spPr>
      </p:pic>
    </p:spTree>
    <p:extLst>
      <p:ext uri="{BB962C8B-B14F-4D97-AF65-F5344CB8AC3E}">
        <p14:creationId xmlns:p14="http://schemas.microsoft.com/office/powerpoint/2010/main" val="4108443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874711" y="365125"/>
            <a:ext cx="8442577" cy="6176963"/>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874710" y="365125"/>
            <a:ext cx="8442577" cy="6201686"/>
          </a:xfrm>
          <a:prstGeom prst="rect">
            <a:avLst/>
          </a:prstGeom>
        </p:spPr>
      </p:pic>
    </p:spTree>
    <p:extLst>
      <p:ext uri="{BB962C8B-B14F-4D97-AF65-F5344CB8AC3E}">
        <p14:creationId xmlns:p14="http://schemas.microsoft.com/office/powerpoint/2010/main" val="327784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1481" y="0"/>
            <a:ext cx="5254241" cy="6893433"/>
          </a:xfrm>
          <a:prstGeom prst="rect">
            <a:avLst/>
          </a:prstGeom>
        </p:spPr>
      </p:pic>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6345098" y="1"/>
            <a:ext cx="5240807" cy="6858000"/>
          </a:xfrm>
          <a:prstGeom prst="rect">
            <a:avLst/>
          </a:prstGeom>
        </p:spPr>
      </p:pic>
    </p:spTree>
    <p:extLst>
      <p:ext uri="{BB962C8B-B14F-4D97-AF65-F5344CB8AC3E}">
        <p14:creationId xmlns:p14="http://schemas.microsoft.com/office/powerpoint/2010/main" val="24244922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529" y="762"/>
            <a:ext cx="6174808" cy="685626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9529" y="762"/>
            <a:ext cx="6174808" cy="68562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529" y="762"/>
            <a:ext cx="6174808" cy="6856262"/>
          </a:xfrm>
          <a:prstGeom prst="rect">
            <a:avLst/>
          </a:prstGeom>
        </p:spPr>
      </p:pic>
      <p:sp>
        <p:nvSpPr>
          <p:cNvPr id="9" name="Rectangle 8"/>
          <p:cNvSpPr/>
          <p:nvPr/>
        </p:nvSpPr>
        <p:spPr>
          <a:xfrm>
            <a:off x="5583676" y="3370877"/>
            <a:ext cx="2041458" cy="2308007"/>
          </a:xfrm>
          <a:prstGeom prst="rect">
            <a:avLst/>
          </a:prstGeom>
          <a:noFill/>
          <a:ln w="28575">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674101" y="762"/>
            <a:ext cx="6169592" cy="685800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669529" y="0"/>
            <a:ext cx="6174164" cy="686308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669529" y="-6774"/>
            <a:ext cx="6174808" cy="6863798"/>
          </a:xfrm>
          <a:prstGeom prst="rect">
            <a:avLst/>
          </a:prstGeom>
        </p:spPr>
      </p:pic>
    </p:spTree>
    <p:extLst>
      <p:ext uri="{BB962C8B-B14F-4D97-AF65-F5344CB8AC3E}">
        <p14:creationId xmlns:p14="http://schemas.microsoft.com/office/powerpoint/2010/main" val="96137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Overview of the watershed</a:t>
            </a:r>
          </a:p>
          <a:p>
            <a:pPr marL="514350" indent="-514350">
              <a:buFont typeface="+mj-lt"/>
              <a:buAutoNum type="arabicPeriod"/>
            </a:pPr>
            <a:r>
              <a:rPr lang="en-US" dirty="0" smtClean="0"/>
              <a:t>Opportunities for agricultural remediation</a:t>
            </a:r>
          </a:p>
          <a:p>
            <a:pPr marL="971550" lvl="1" indent="-514350">
              <a:buFont typeface="+mj-lt"/>
              <a:buAutoNum type="arabicPeriod"/>
            </a:pPr>
            <a:r>
              <a:rPr lang="en-US" dirty="0" smtClean="0"/>
              <a:t>We look at agricultural uses primarily</a:t>
            </a:r>
          </a:p>
          <a:p>
            <a:pPr marL="971550" lvl="1" indent="-514350">
              <a:buFont typeface="+mj-lt"/>
              <a:buAutoNum type="arabicPeriod"/>
            </a:pPr>
            <a:r>
              <a:rPr lang="en-US" dirty="0" smtClean="0"/>
              <a:t>Inventory and summarize farmland “opportunities” </a:t>
            </a:r>
          </a:p>
          <a:p>
            <a:pPr marL="971550" lvl="1" indent="-514350">
              <a:buFont typeface="+mj-lt"/>
              <a:buAutoNum type="arabicPeriod"/>
            </a:pPr>
            <a:r>
              <a:rPr lang="en-US" dirty="0" smtClean="0"/>
              <a:t>Basin wide</a:t>
            </a:r>
          </a:p>
          <a:p>
            <a:pPr marL="514350" indent="-514350">
              <a:buFont typeface="+mj-lt"/>
              <a:buAutoNum type="arabicPeriod"/>
            </a:pPr>
            <a:r>
              <a:rPr lang="en-US" dirty="0" smtClean="0"/>
              <a:t>Costs and Loads</a:t>
            </a:r>
          </a:p>
          <a:p>
            <a:pPr marL="971550" lvl="1" indent="-514350">
              <a:buFont typeface="+mj-lt"/>
              <a:buAutoNum type="arabicPeriod"/>
            </a:pPr>
            <a:r>
              <a:rPr lang="en-US" dirty="0" err="1" smtClean="0"/>
              <a:t>MapShed</a:t>
            </a:r>
            <a:r>
              <a:rPr lang="en-US" dirty="0" smtClean="0"/>
              <a:t> modeling</a:t>
            </a:r>
          </a:p>
          <a:p>
            <a:pPr marL="971550" lvl="1" indent="-514350">
              <a:buFont typeface="+mj-lt"/>
              <a:buAutoNum type="arabicPeriod"/>
            </a:pPr>
            <a:r>
              <a:rPr lang="en-US" dirty="0" smtClean="0"/>
              <a:t>Focus on Red and White Clay Creek watersheds</a:t>
            </a:r>
          </a:p>
          <a:p>
            <a:pPr marL="971550" lvl="1" indent="-514350">
              <a:buFont typeface="+mj-lt"/>
              <a:buAutoNum type="arabicPeriod"/>
            </a:pPr>
            <a:r>
              <a:rPr lang="en-US" dirty="0" smtClean="0"/>
              <a:t>Look at reductions and costs</a:t>
            </a:r>
          </a:p>
          <a:p>
            <a:pPr marL="514350" indent="-514350">
              <a:buFont typeface="+mj-lt"/>
              <a:buAutoNum type="arabicPeriod"/>
            </a:pPr>
            <a:r>
              <a:rPr lang="en-US" dirty="0" err="1" smtClean="0"/>
              <a:t>InVEST</a:t>
            </a:r>
            <a:r>
              <a:rPr lang="en-US" dirty="0" smtClean="0"/>
              <a:t>/RIOs</a:t>
            </a:r>
          </a:p>
          <a:p>
            <a:pPr marL="971550" lvl="1" indent="-514350">
              <a:buFont typeface="+mj-lt"/>
              <a:buAutoNum type="arabicPeriod"/>
            </a:pPr>
            <a:r>
              <a:rPr lang="en-US" dirty="0" smtClean="0"/>
              <a:t>Allocation, prioritization</a:t>
            </a:r>
          </a:p>
          <a:p>
            <a:pPr marL="514350" indent="-514350">
              <a:buFont typeface="+mj-lt"/>
              <a:buAutoNum type="arabicPeriod"/>
            </a:pPr>
            <a:r>
              <a:rPr lang="en-US" dirty="0" smtClean="0"/>
              <a:t>Discussion</a:t>
            </a:r>
          </a:p>
        </p:txBody>
      </p:sp>
      <p:sp>
        <p:nvSpPr>
          <p:cNvPr id="4" name="Title 3"/>
          <p:cNvSpPr>
            <a:spLocks noGrp="1"/>
          </p:cNvSpPr>
          <p:nvPr>
            <p:ph type="title"/>
          </p:nvPr>
        </p:nvSpPr>
        <p:spPr/>
        <p:txBody>
          <a:bodyPr/>
          <a:lstStyle/>
          <a:p>
            <a:r>
              <a:rPr lang="en-US" dirty="0" smtClean="0"/>
              <a:t>Topics</a:t>
            </a:r>
            <a:endParaRPr lang="en-US" dirty="0"/>
          </a:p>
        </p:txBody>
      </p:sp>
    </p:spTree>
    <p:extLst>
      <p:ext uri="{BB962C8B-B14F-4D97-AF65-F5344CB8AC3E}">
        <p14:creationId xmlns:p14="http://schemas.microsoft.com/office/powerpoint/2010/main" val="1024077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120000" y="320901"/>
            <a:ext cx="10515600" cy="1325563"/>
          </a:xfrm>
        </p:spPr>
        <p:txBody>
          <a:bodyPr>
            <a:normAutofit/>
          </a:bodyPr>
          <a:lstStyle/>
          <a:p>
            <a:r>
              <a:rPr lang="en-US" dirty="0" smtClean="0"/>
              <a:t>Total Estimated benefits by sector</a:t>
            </a:r>
            <a:endParaRPr lang="en-US" dirty="0"/>
          </a:p>
        </p:txBody>
      </p:sp>
      <p:sp>
        <p:nvSpPr>
          <p:cNvPr id="4" name="TextBox 3"/>
          <p:cNvSpPr txBox="1"/>
          <p:nvPr/>
        </p:nvSpPr>
        <p:spPr>
          <a:xfrm>
            <a:off x="7399959" y="2068285"/>
            <a:ext cx="4235641" cy="646331"/>
          </a:xfrm>
          <a:prstGeom prst="rect">
            <a:avLst/>
          </a:prstGeom>
          <a:noFill/>
        </p:spPr>
        <p:txBody>
          <a:bodyPr wrap="square" rtlCol="0">
            <a:spAutoFit/>
          </a:bodyPr>
          <a:lstStyle/>
          <a:p>
            <a:r>
              <a:rPr lang="en-US" dirty="0" smtClean="0"/>
              <a:t>Estimated benefits of improved water quality in the Brandywine-Christina cluster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2518" y="1381789"/>
            <a:ext cx="5101658" cy="5476211"/>
          </a:xfrm>
          <a:prstGeom prst="rect">
            <a:avLst/>
          </a:prstGeom>
        </p:spPr>
      </p:pic>
    </p:spTree>
    <p:extLst>
      <p:ext uri="{BB962C8B-B14F-4D97-AF65-F5344CB8AC3E}">
        <p14:creationId xmlns:p14="http://schemas.microsoft.com/office/powerpoint/2010/main" val="2598900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 Costs (Red &amp; White Clay)</a:t>
            </a:r>
            <a:endParaRPr lang="en-US" dirty="0"/>
          </a:p>
        </p:txBody>
      </p:sp>
      <p:sp>
        <p:nvSpPr>
          <p:cNvPr id="3" name="Content Placeholder 2"/>
          <p:cNvSpPr>
            <a:spLocks noGrp="1"/>
          </p:cNvSpPr>
          <p:nvPr>
            <p:ph idx="1"/>
          </p:nvPr>
        </p:nvSpPr>
        <p:spPr/>
        <p:txBody>
          <a:bodyPr/>
          <a:lstStyle/>
          <a:p>
            <a:r>
              <a:rPr lang="en-US" dirty="0" smtClean="0"/>
              <a:t>Used calibrated </a:t>
            </a:r>
            <a:r>
              <a:rPr lang="en-US" dirty="0" err="1" smtClean="0"/>
              <a:t>MapShed</a:t>
            </a:r>
            <a:r>
              <a:rPr lang="en-US" dirty="0" smtClean="0"/>
              <a:t> model from CCWRA</a:t>
            </a:r>
          </a:p>
          <a:p>
            <a:r>
              <a:rPr lang="en-US" dirty="0" smtClean="0"/>
              <a:t>Extended into non-Chester County portions</a:t>
            </a:r>
          </a:p>
          <a:p>
            <a:r>
              <a:rPr lang="en-US" dirty="0" smtClean="0"/>
              <a:t>Created basin-wide load estimates</a:t>
            </a:r>
          </a:p>
          <a:p>
            <a:r>
              <a:rPr lang="en-US" dirty="0" smtClean="0"/>
              <a:t>Developed scenarios by sub-shed</a:t>
            </a:r>
          </a:p>
          <a:p>
            <a:r>
              <a:rPr lang="en-US" dirty="0" smtClean="0"/>
              <a:t>Derived</a:t>
            </a:r>
          </a:p>
          <a:p>
            <a:pPr lvl="1"/>
            <a:r>
              <a:rPr lang="en-US" dirty="0" smtClean="0"/>
              <a:t>Total BMP costs</a:t>
            </a:r>
          </a:p>
          <a:p>
            <a:pPr lvl="1"/>
            <a:r>
              <a:rPr lang="en-US" dirty="0" smtClean="0"/>
              <a:t>Constituent unit reduction costs</a:t>
            </a:r>
          </a:p>
          <a:p>
            <a:pPr lvl="1"/>
            <a:r>
              <a:rPr lang="en-US" dirty="0" smtClean="0"/>
              <a:t>Cost to reduce to target levels</a:t>
            </a:r>
            <a:endParaRPr lang="en-US" dirty="0"/>
          </a:p>
        </p:txBody>
      </p:sp>
    </p:spTree>
    <p:extLst>
      <p:ext uri="{BB962C8B-B14F-4D97-AF65-F5344CB8AC3E}">
        <p14:creationId xmlns:p14="http://schemas.microsoft.com/office/powerpoint/2010/main" val="2972836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00" y="320901"/>
            <a:ext cx="10515600" cy="1325563"/>
          </a:xfrm>
        </p:spPr>
        <p:txBody>
          <a:bodyPr/>
          <a:lstStyle/>
          <a:p>
            <a:r>
              <a:rPr lang="en-US" dirty="0" smtClean="0"/>
              <a:t>Estimates from feasibility study</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20000" y="2012269"/>
            <a:ext cx="9615335" cy="3978049"/>
          </a:xfrm>
          <a:prstGeom prst="rect">
            <a:avLst/>
          </a:prstGeom>
        </p:spPr>
      </p:pic>
    </p:spTree>
    <p:extLst>
      <p:ext uri="{BB962C8B-B14F-4D97-AF65-F5344CB8AC3E}">
        <p14:creationId xmlns:p14="http://schemas.microsoft.com/office/powerpoint/2010/main" val="3438903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724983" y="5358830"/>
            <a:ext cx="3337700" cy="631825"/>
          </a:xfrm>
        </p:spPr>
        <p:txBody>
          <a:bodyPr/>
          <a:lstStyle/>
          <a:p>
            <a:r>
              <a:rPr lang="en-US" dirty="0" smtClean="0"/>
              <a:t>SWAT</a:t>
            </a:r>
            <a:endParaRPr lang="en-US" dirty="0"/>
          </a:p>
        </p:txBody>
      </p:sp>
      <p:pic>
        <p:nvPicPr>
          <p:cNvPr id="4" name="Picture 3"/>
          <p:cNvPicPr/>
          <p:nvPr/>
        </p:nvPicPr>
        <p:blipFill rotWithShape="1">
          <a:blip r:embed="rId2" cstate="email">
            <a:extLst>
              <a:ext uri="{28A0092B-C50C-407E-A947-70E740481C1C}">
                <a14:useLocalDpi xmlns:a14="http://schemas.microsoft.com/office/drawing/2010/main" val="0"/>
              </a:ext>
            </a:extLst>
          </a:blip>
          <a:srcRect/>
          <a:stretch/>
        </p:blipFill>
        <p:spPr bwMode="auto">
          <a:xfrm>
            <a:off x="6724983" y="373742"/>
            <a:ext cx="4743283" cy="4976471"/>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9096624" y="5805989"/>
            <a:ext cx="2628733" cy="369332"/>
          </a:xfrm>
          <a:prstGeom prst="rect">
            <a:avLst/>
          </a:prstGeom>
          <a:noFill/>
        </p:spPr>
        <p:txBody>
          <a:bodyPr wrap="none" rtlCol="0">
            <a:spAutoFit/>
          </a:bodyPr>
          <a:lstStyle/>
          <a:p>
            <a:r>
              <a:rPr lang="en-US" dirty="0" smtClean="0"/>
              <a:t>Center for Naval Analyses</a:t>
            </a:r>
            <a:endParaRPr lang="en-US" dirty="0"/>
          </a:p>
        </p:txBody>
      </p:sp>
      <p:sp>
        <p:nvSpPr>
          <p:cNvPr id="9" name="Content Placeholder 2"/>
          <p:cNvSpPr txBox="1">
            <a:spLocks/>
          </p:cNvSpPr>
          <p:nvPr/>
        </p:nvSpPr>
        <p:spPr>
          <a:xfrm>
            <a:off x="240365" y="5174164"/>
            <a:ext cx="3337700" cy="6318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MapShed</a:t>
            </a:r>
            <a:r>
              <a:rPr lang="en-US" dirty="0" smtClean="0"/>
              <a:t> analysis</a:t>
            </a:r>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40365" y="887165"/>
            <a:ext cx="5886784" cy="4101020"/>
          </a:xfrm>
          <a:prstGeom prst="rect">
            <a:avLst/>
          </a:prstGeom>
        </p:spPr>
      </p:pic>
      <p:sp>
        <p:nvSpPr>
          <p:cNvPr id="10" name="TextBox 9"/>
          <p:cNvSpPr txBox="1"/>
          <p:nvPr/>
        </p:nvSpPr>
        <p:spPr>
          <a:xfrm>
            <a:off x="240365" y="5805989"/>
            <a:ext cx="3528466" cy="646331"/>
          </a:xfrm>
          <a:prstGeom prst="rect">
            <a:avLst/>
          </a:prstGeom>
          <a:noFill/>
        </p:spPr>
        <p:txBody>
          <a:bodyPr wrap="none" rtlCol="0">
            <a:spAutoFit/>
          </a:bodyPr>
          <a:lstStyle/>
          <a:p>
            <a:r>
              <a:rPr lang="en-US" dirty="0" smtClean="0"/>
              <a:t>Barry Evans/PSU, Water Resources </a:t>
            </a:r>
          </a:p>
          <a:p>
            <a:r>
              <a:rPr lang="en-US" dirty="0" smtClean="0"/>
              <a:t>Authority of Chester County</a:t>
            </a:r>
          </a:p>
        </p:txBody>
      </p:sp>
    </p:spTree>
    <p:extLst>
      <p:ext uri="{BB962C8B-B14F-4D97-AF65-F5344CB8AC3E}">
        <p14:creationId xmlns:p14="http://schemas.microsoft.com/office/powerpoint/2010/main" val="40161261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371974303"/>
              </p:ext>
            </p:extLst>
          </p:nvPr>
        </p:nvGraphicFramePr>
        <p:xfrm>
          <a:off x="2263238" y="547445"/>
          <a:ext cx="9608146" cy="5780132"/>
        </p:xfrm>
        <a:graphic>
          <a:graphicData uri="http://schemas.openxmlformats.org/presentationml/2006/ole">
            <mc:AlternateContent xmlns:mc="http://schemas.openxmlformats.org/markup-compatibility/2006">
              <mc:Choice xmlns:v="urn:schemas-microsoft-com:vml" Requires="v">
                <p:oleObj spid="_x0000_s13389" name="Worksheet" r:id="rId4" imgW="9972696" imgH="5933950" progId="Excel.Sheet.12">
                  <p:embed/>
                </p:oleObj>
              </mc:Choice>
              <mc:Fallback>
                <p:oleObj name="Worksheet" r:id="rId4" imgW="9972696" imgH="5933950" progId="Excel.Shee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3238" y="547445"/>
                        <a:ext cx="9608146" cy="5780132"/>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57558768"/>
              </p:ext>
            </p:extLst>
          </p:nvPr>
        </p:nvGraphicFramePr>
        <p:xfrm>
          <a:off x="2263238" y="547445"/>
          <a:ext cx="9518594" cy="5726258"/>
        </p:xfrm>
        <a:graphic>
          <a:graphicData uri="http://schemas.openxmlformats.org/presentationml/2006/ole">
            <mc:AlternateContent xmlns:mc="http://schemas.openxmlformats.org/markup-compatibility/2006">
              <mc:Choice xmlns:v="urn:schemas-microsoft-com:vml" Requires="v">
                <p:oleObj spid="_x0000_s13390" name="Worksheet" r:id="rId7" imgW="9972696" imgH="5933950" progId="Excel.Sheet.12">
                  <p:embed/>
                </p:oleObj>
              </mc:Choice>
              <mc:Fallback>
                <p:oleObj name="Worksheet" r:id="rId7" imgW="9972696" imgH="5933950" progId="Excel.Sheet.12">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63238" y="547445"/>
                        <a:ext cx="9518594" cy="5726258"/>
                      </a:xfrm>
                      <a:prstGeom prst="rect">
                        <a:avLst/>
                      </a:prstGeom>
                      <a:noFill/>
                      <a:ln>
                        <a:noFill/>
                      </a:ln>
                    </p:spPr>
                  </p:pic>
                </p:oleObj>
              </mc:Fallback>
            </mc:AlternateContent>
          </a:graphicData>
        </a:graphic>
      </p:graphicFrame>
      <p:sp>
        <p:nvSpPr>
          <p:cNvPr id="2" name="Title 1"/>
          <p:cNvSpPr>
            <a:spLocks noGrp="1"/>
          </p:cNvSpPr>
          <p:nvPr>
            <p:ph type="title"/>
          </p:nvPr>
        </p:nvSpPr>
        <p:spPr>
          <a:xfrm>
            <a:off x="1070840" y="386353"/>
            <a:ext cx="10515600" cy="1325563"/>
          </a:xfrm>
        </p:spPr>
        <p:txBody>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2158140885"/>
              </p:ext>
            </p:extLst>
          </p:nvPr>
        </p:nvGraphicFramePr>
        <p:xfrm>
          <a:off x="2030598" y="547445"/>
          <a:ext cx="9840786" cy="5860677"/>
        </p:xfrm>
        <a:graphic>
          <a:graphicData uri="http://schemas.openxmlformats.org/presentationml/2006/ole">
            <mc:AlternateContent xmlns:mc="http://schemas.openxmlformats.org/markup-compatibility/2006">
              <mc:Choice xmlns:v="urn:schemas-microsoft-com:vml" Requires="v">
                <p:oleObj spid="_x0000_s13391" name="Worksheet" r:id="rId10" imgW="9972696" imgH="5933950" progId="Excel.Sheet.12">
                  <p:embed/>
                </p:oleObj>
              </mc:Choice>
              <mc:Fallback>
                <p:oleObj name="Worksheet" r:id="rId10" imgW="9972696" imgH="5933950" progId="Excel.Sheet.12">
                  <p:embed/>
                  <p:pic>
                    <p:nvPicPr>
                      <p:cNvPr id="0" name="Object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30598" y="547445"/>
                        <a:ext cx="9840786" cy="5860677"/>
                      </a:xfrm>
                      <a:prstGeom prst="rect">
                        <a:avLst/>
                      </a:prstGeom>
                      <a:noFill/>
                      <a:ln>
                        <a:noFill/>
                      </a:ln>
                    </p:spPr>
                  </p:pic>
                </p:oleObj>
              </mc:Fallback>
            </mc:AlternateContent>
          </a:graphicData>
        </a:graphic>
      </p:graphicFrame>
      <p:sp>
        <p:nvSpPr>
          <p:cNvPr id="8" name="TextBox 7"/>
          <p:cNvSpPr txBox="1"/>
          <p:nvPr/>
        </p:nvSpPr>
        <p:spPr>
          <a:xfrm>
            <a:off x="7945194" y="6488668"/>
            <a:ext cx="2079415" cy="369332"/>
          </a:xfrm>
          <a:prstGeom prst="rect">
            <a:avLst/>
          </a:prstGeom>
          <a:noFill/>
        </p:spPr>
        <p:txBody>
          <a:bodyPr wrap="none" rtlCol="0">
            <a:spAutoFit/>
          </a:bodyPr>
          <a:lstStyle/>
          <a:p>
            <a:r>
              <a:rPr lang="en-US" dirty="0" err="1" smtClean="0"/>
              <a:t>MapShed</a:t>
            </a:r>
            <a:r>
              <a:rPr lang="en-US" dirty="0" smtClean="0"/>
              <a:t> estimates</a:t>
            </a:r>
            <a:endParaRPr lang="en-US" dirty="0"/>
          </a:p>
        </p:txBody>
      </p:sp>
      <p:sp>
        <p:nvSpPr>
          <p:cNvPr id="9" name="TextBox 8"/>
          <p:cNvSpPr txBox="1"/>
          <p:nvPr/>
        </p:nvSpPr>
        <p:spPr>
          <a:xfrm>
            <a:off x="164381" y="3337183"/>
            <a:ext cx="1866217" cy="707886"/>
          </a:xfrm>
          <a:prstGeom prst="rect">
            <a:avLst/>
          </a:prstGeom>
          <a:noFill/>
        </p:spPr>
        <p:txBody>
          <a:bodyPr wrap="none" rtlCol="0">
            <a:spAutoFit/>
          </a:bodyPr>
          <a:lstStyle/>
          <a:p>
            <a:r>
              <a:rPr lang="en-US" sz="4000" dirty="0" smtClean="0"/>
              <a:t>Sources</a:t>
            </a:r>
          </a:p>
        </p:txBody>
      </p:sp>
    </p:spTree>
    <p:extLst>
      <p:ext uri="{BB962C8B-B14F-4D97-AF65-F5344CB8AC3E}">
        <p14:creationId xmlns:p14="http://schemas.microsoft.com/office/powerpoint/2010/main" val="3260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010441723"/>
              </p:ext>
            </p:extLst>
          </p:nvPr>
        </p:nvGraphicFramePr>
        <p:xfrm>
          <a:off x="3409788" y="3613706"/>
          <a:ext cx="5150985" cy="3277900"/>
        </p:xfrm>
        <a:graphic>
          <a:graphicData uri="http://schemas.openxmlformats.org/presentationml/2006/ole">
            <mc:AlternateContent xmlns:mc="http://schemas.openxmlformats.org/markup-compatibility/2006">
              <mc:Choice xmlns:v="urn:schemas-microsoft-com:vml" Requires="v">
                <p:oleObj spid="_x0000_s8290" name="Worksheet" r:id="rId4" imgW="7277183" imgH="4333896" progId="Excel.Sheet.12">
                  <p:embed/>
                </p:oleObj>
              </mc:Choice>
              <mc:Fallback>
                <p:oleObj name="Worksheet" r:id="rId4" imgW="7277183" imgH="4333896" progId="Excel.Shee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788" y="3613706"/>
                        <a:ext cx="5150985" cy="3277900"/>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42522258"/>
              </p:ext>
            </p:extLst>
          </p:nvPr>
        </p:nvGraphicFramePr>
        <p:xfrm>
          <a:off x="561084" y="362681"/>
          <a:ext cx="5086222" cy="3236687"/>
        </p:xfrm>
        <a:graphic>
          <a:graphicData uri="http://schemas.openxmlformats.org/presentationml/2006/ole">
            <mc:AlternateContent xmlns:mc="http://schemas.openxmlformats.org/markup-compatibility/2006">
              <mc:Choice xmlns:v="urn:schemas-microsoft-com:vml" Requires="v">
                <p:oleObj spid="_x0000_s8291" name="Worksheet" r:id="rId7" imgW="7277183" imgH="4333896" progId="Excel.Sheet.12">
                  <p:embed/>
                </p:oleObj>
              </mc:Choice>
              <mc:Fallback>
                <p:oleObj name="Worksheet" r:id="rId7" imgW="7277183" imgH="4333896" progId="Excel.Sheet.12">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084" y="362681"/>
                        <a:ext cx="5086222" cy="3236687"/>
                      </a:xfrm>
                      <a:prstGeom prst="rect">
                        <a:avLst/>
                      </a:prstGeom>
                      <a:noFill/>
                      <a:ln>
                        <a:noFill/>
                      </a:ln>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459726669"/>
              </p:ext>
            </p:extLst>
          </p:nvPr>
        </p:nvGraphicFramePr>
        <p:xfrm>
          <a:off x="6323255" y="396287"/>
          <a:ext cx="5055944" cy="3217419"/>
        </p:xfrm>
        <a:graphic>
          <a:graphicData uri="http://schemas.openxmlformats.org/presentationml/2006/ole">
            <mc:AlternateContent xmlns:mc="http://schemas.openxmlformats.org/markup-compatibility/2006">
              <mc:Choice xmlns:v="urn:schemas-microsoft-com:vml" Requires="v">
                <p:oleObj spid="_x0000_s8292" name="Worksheet" r:id="rId10" imgW="7277183" imgH="4333896" progId="Excel.Sheet.12">
                  <p:embed/>
                </p:oleObj>
              </mc:Choice>
              <mc:Fallback>
                <p:oleObj name="Worksheet" r:id="rId10" imgW="7277183" imgH="4333896" progId="Excel.Sheet.12">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3255" y="396287"/>
                        <a:ext cx="5055944" cy="3217419"/>
                      </a:xfrm>
                      <a:prstGeom prst="rect">
                        <a:avLst/>
                      </a:prstGeom>
                      <a:noFill/>
                      <a:ln>
                        <a:noFill/>
                      </a:ln>
                    </p:spPr>
                  </p:pic>
                </p:oleObj>
              </mc:Fallback>
            </mc:AlternateContent>
          </a:graphicData>
        </a:graphic>
      </p:graphicFrame>
      <p:sp>
        <p:nvSpPr>
          <p:cNvPr id="7" name="TextBox 6"/>
          <p:cNvSpPr txBox="1"/>
          <p:nvPr/>
        </p:nvSpPr>
        <p:spPr>
          <a:xfrm>
            <a:off x="8669882" y="6488668"/>
            <a:ext cx="2079415" cy="369332"/>
          </a:xfrm>
          <a:prstGeom prst="rect">
            <a:avLst/>
          </a:prstGeom>
          <a:noFill/>
        </p:spPr>
        <p:txBody>
          <a:bodyPr wrap="none" rtlCol="0">
            <a:spAutoFit/>
          </a:bodyPr>
          <a:lstStyle/>
          <a:p>
            <a:r>
              <a:rPr lang="en-US" dirty="0" err="1" smtClean="0"/>
              <a:t>MapShed</a:t>
            </a:r>
            <a:r>
              <a:rPr lang="en-US" dirty="0" smtClean="0"/>
              <a:t> estimates</a:t>
            </a:r>
            <a:endParaRPr lang="en-US" dirty="0"/>
          </a:p>
        </p:txBody>
      </p:sp>
      <p:sp>
        <p:nvSpPr>
          <p:cNvPr id="8" name="TextBox 7"/>
          <p:cNvSpPr txBox="1"/>
          <p:nvPr/>
        </p:nvSpPr>
        <p:spPr>
          <a:xfrm>
            <a:off x="9258300" y="4495800"/>
            <a:ext cx="2163349" cy="369332"/>
          </a:xfrm>
          <a:prstGeom prst="rect">
            <a:avLst/>
          </a:prstGeom>
          <a:noFill/>
        </p:spPr>
        <p:txBody>
          <a:bodyPr wrap="none" rtlCol="0">
            <a:spAutoFit/>
          </a:bodyPr>
          <a:lstStyle/>
          <a:p>
            <a:r>
              <a:rPr lang="en-US" dirty="0" smtClean="0"/>
              <a:t>Yields by Land Cover</a:t>
            </a:r>
          </a:p>
        </p:txBody>
      </p:sp>
      <p:sp>
        <p:nvSpPr>
          <p:cNvPr id="9" name="TextBox 8"/>
          <p:cNvSpPr txBox="1"/>
          <p:nvPr/>
        </p:nvSpPr>
        <p:spPr>
          <a:xfrm>
            <a:off x="704850" y="4865132"/>
            <a:ext cx="1866217" cy="707886"/>
          </a:xfrm>
          <a:prstGeom prst="rect">
            <a:avLst/>
          </a:prstGeom>
          <a:noFill/>
        </p:spPr>
        <p:txBody>
          <a:bodyPr wrap="none" rtlCol="0">
            <a:spAutoFit/>
          </a:bodyPr>
          <a:lstStyle/>
          <a:p>
            <a:r>
              <a:rPr lang="en-US" sz="4000" dirty="0" smtClean="0"/>
              <a:t>Sources</a:t>
            </a:r>
          </a:p>
        </p:txBody>
      </p:sp>
    </p:spTree>
    <p:extLst>
      <p:ext uri="{BB962C8B-B14F-4D97-AF65-F5344CB8AC3E}">
        <p14:creationId xmlns:p14="http://schemas.microsoft.com/office/powerpoint/2010/main" val="20288014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MapShed</a:t>
            </a:r>
            <a:r>
              <a:rPr lang="en-US" dirty="0" smtClean="0"/>
              <a:t> BMPs</a:t>
            </a:r>
            <a:endParaRPr lang="en-US" dirty="0"/>
          </a:p>
        </p:txBody>
      </p:sp>
      <p:sp>
        <p:nvSpPr>
          <p:cNvPr id="3" name="Content Placeholder 2"/>
          <p:cNvSpPr>
            <a:spLocks noGrp="1"/>
          </p:cNvSpPr>
          <p:nvPr>
            <p:ph idx="1"/>
          </p:nvPr>
        </p:nvSpPr>
        <p:spPr/>
        <p:txBody>
          <a:bodyPr/>
          <a:lstStyle/>
          <a:p>
            <a:r>
              <a:rPr lang="en-US" dirty="0" smtClean="0"/>
              <a:t>Cover crops</a:t>
            </a:r>
          </a:p>
          <a:p>
            <a:r>
              <a:rPr lang="en-US" dirty="0" smtClean="0"/>
              <a:t>No till/Conservation tillage</a:t>
            </a:r>
          </a:p>
          <a:p>
            <a:r>
              <a:rPr lang="en-US" dirty="0" smtClean="0"/>
              <a:t>Nutrient management</a:t>
            </a:r>
          </a:p>
          <a:p>
            <a:r>
              <a:rPr lang="en-US" dirty="0"/>
              <a:t>Riparian buffers</a:t>
            </a:r>
          </a:p>
          <a:p>
            <a:r>
              <a:rPr lang="en-US" dirty="0" smtClean="0"/>
              <a:t>Stream fencing</a:t>
            </a:r>
          </a:p>
        </p:txBody>
      </p:sp>
      <p:grpSp>
        <p:nvGrpSpPr>
          <p:cNvPr id="6" name="Group 5"/>
          <p:cNvGrpSpPr/>
          <p:nvPr/>
        </p:nvGrpSpPr>
        <p:grpSpPr>
          <a:xfrm>
            <a:off x="4047565" y="3845859"/>
            <a:ext cx="7718611" cy="2232212"/>
            <a:chOff x="4047565" y="3845859"/>
            <a:chExt cx="7718611" cy="2232212"/>
          </a:xfrm>
        </p:grpSpPr>
        <p:sp>
          <p:nvSpPr>
            <p:cNvPr id="5" name="Rectangle 4"/>
            <p:cNvSpPr/>
            <p:nvPr/>
          </p:nvSpPr>
          <p:spPr>
            <a:xfrm>
              <a:off x="4047565" y="3845859"/>
              <a:ext cx="7718611" cy="2232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066" y="3953436"/>
              <a:ext cx="7473705" cy="2004141"/>
            </a:xfrm>
            <a:prstGeom prst="rect">
              <a:avLst/>
            </a:prstGeom>
          </p:spPr>
        </p:pic>
      </p:grpSp>
    </p:spTree>
    <p:extLst>
      <p:ext uri="{BB962C8B-B14F-4D97-AF65-F5344CB8AC3E}">
        <p14:creationId xmlns:p14="http://schemas.microsoft.com/office/powerpoint/2010/main" val="291855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8386" y="280788"/>
            <a:ext cx="8681456" cy="630990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386" y="280788"/>
            <a:ext cx="8681456" cy="630990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8386" y="280788"/>
            <a:ext cx="8681456" cy="63099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8386" y="280788"/>
            <a:ext cx="8681456" cy="6309907"/>
          </a:xfrm>
          <a:prstGeom prst="rect">
            <a:avLst/>
          </a:prstGeom>
        </p:spPr>
      </p:pic>
    </p:spTree>
    <p:extLst>
      <p:ext uri="{BB962C8B-B14F-4D97-AF65-F5344CB8AC3E}">
        <p14:creationId xmlns:p14="http://schemas.microsoft.com/office/powerpoint/2010/main" val="299360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581" y="280973"/>
            <a:ext cx="8681456" cy="63099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1581" y="280973"/>
            <a:ext cx="8681456" cy="63099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581" y="280973"/>
            <a:ext cx="8681456" cy="630990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1581" y="280973"/>
            <a:ext cx="8681456" cy="6309907"/>
          </a:xfrm>
          <a:prstGeom prst="rect">
            <a:avLst/>
          </a:prstGeom>
        </p:spPr>
      </p:pic>
    </p:spTree>
    <p:extLst>
      <p:ext uri="{BB962C8B-B14F-4D97-AF65-F5344CB8AC3E}">
        <p14:creationId xmlns:p14="http://schemas.microsoft.com/office/powerpoint/2010/main" val="35539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63271" y="1690688"/>
            <a:ext cx="7758953" cy="4831136"/>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Costs to targets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3078" y="2171370"/>
            <a:ext cx="6646526" cy="145420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5975" y="4743601"/>
            <a:ext cx="6673629" cy="1460134"/>
          </a:xfrm>
          <a:prstGeom prst="rect">
            <a:avLst/>
          </a:prstGeom>
        </p:spPr>
      </p:pic>
      <p:sp>
        <p:nvSpPr>
          <p:cNvPr id="7" name="TextBox 6"/>
          <p:cNvSpPr txBox="1"/>
          <p:nvPr/>
        </p:nvSpPr>
        <p:spPr>
          <a:xfrm>
            <a:off x="2455975" y="1755871"/>
            <a:ext cx="3637342" cy="830997"/>
          </a:xfrm>
          <a:prstGeom prst="rect">
            <a:avLst/>
          </a:prstGeom>
          <a:noFill/>
        </p:spPr>
        <p:txBody>
          <a:bodyPr wrap="none" rtlCol="0">
            <a:spAutoFit/>
          </a:bodyPr>
          <a:lstStyle/>
          <a:p>
            <a:r>
              <a:rPr lang="en-US" sz="2400" b="1" dirty="0">
                <a:solidFill>
                  <a:schemeClr val="bg1"/>
                </a:solidFill>
              </a:rPr>
              <a:t>Red Clay Creek Watershed</a:t>
            </a:r>
          </a:p>
          <a:p>
            <a:endParaRPr lang="en-US" sz="2400" b="1" dirty="0">
              <a:solidFill>
                <a:schemeClr val="bg1"/>
              </a:solidFill>
            </a:endParaRPr>
          </a:p>
        </p:txBody>
      </p:sp>
      <p:sp>
        <p:nvSpPr>
          <p:cNvPr id="8" name="TextBox 7"/>
          <p:cNvSpPr txBox="1"/>
          <p:nvPr/>
        </p:nvSpPr>
        <p:spPr>
          <a:xfrm>
            <a:off x="2455975" y="4328102"/>
            <a:ext cx="3923895" cy="830997"/>
          </a:xfrm>
          <a:prstGeom prst="rect">
            <a:avLst/>
          </a:prstGeom>
          <a:noFill/>
        </p:spPr>
        <p:txBody>
          <a:bodyPr wrap="none" rtlCol="0">
            <a:spAutoFit/>
          </a:bodyPr>
          <a:lstStyle/>
          <a:p>
            <a:r>
              <a:rPr lang="en-US" sz="2400" b="1" dirty="0" smtClean="0">
                <a:solidFill>
                  <a:schemeClr val="bg1"/>
                </a:solidFill>
              </a:rPr>
              <a:t>White Clay </a:t>
            </a:r>
            <a:r>
              <a:rPr lang="en-US" sz="2400" b="1" dirty="0">
                <a:solidFill>
                  <a:schemeClr val="bg1"/>
                </a:solidFill>
              </a:rPr>
              <a:t>Creek Watershed</a:t>
            </a:r>
          </a:p>
          <a:p>
            <a:endParaRPr lang="en-US" sz="2400" b="1" dirty="0">
              <a:solidFill>
                <a:schemeClr val="bg1"/>
              </a:solidFill>
            </a:endParaRPr>
          </a:p>
        </p:txBody>
      </p:sp>
    </p:spTree>
    <p:extLst>
      <p:ext uri="{BB962C8B-B14F-4D97-AF65-F5344CB8AC3E}">
        <p14:creationId xmlns:p14="http://schemas.microsoft.com/office/powerpoint/2010/main" val="33686392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Partnerships are critical</a:t>
            </a:r>
            <a:endParaRPr lang="en-US" dirty="0"/>
          </a:p>
        </p:txBody>
      </p:sp>
      <p:sp>
        <p:nvSpPr>
          <p:cNvPr id="3" name="Content Placeholder 2"/>
          <p:cNvSpPr>
            <a:spLocks noGrp="1"/>
          </p:cNvSpPr>
          <p:nvPr>
            <p:ph idx="1"/>
          </p:nvPr>
        </p:nvSpPr>
        <p:spPr/>
        <p:txBody>
          <a:bodyPr/>
          <a:lstStyle/>
          <a:p>
            <a:r>
              <a:rPr lang="en-US" dirty="0" smtClean="0"/>
              <a:t>UD/TNC</a:t>
            </a:r>
          </a:p>
          <a:p>
            <a:r>
              <a:rPr lang="en-US" dirty="0" smtClean="0"/>
              <a:t>Steering Committee</a:t>
            </a:r>
          </a:p>
          <a:p>
            <a:r>
              <a:rPr lang="en-US" dirty="0" smtClean="0"/>
              <a:t>Advisory Panel</a:t>
            </a:r>
          </a:p>
          <a:p>
            <a:r>
              <a:rPr lang="en-US" dirty="0" smtClean="0"/>
              <a:t>CCWRA, CCCD, CTIP, WCC W&amp;S</a:t>
            </a:r>
          </a:p>
          <a:p>
            <a:r>
              <a:rPr lang="en-US" dirty="0" smtClean="0"/>
              <a:t>BRCA (aka BVA/RCVA), Brandywine Conservancy, Cluster partners</a:t>
            </a:r>
          </a:p>
          <a:p>
            <a:r>
              <a:rPr lang="en-US" dirty="0" smtClean="0"/>
              <a:t>Water companies, MS4 communities, municipalities, counties, DNREC/DEP</a:t>
            </a:r>
          </a:p>
          <a:p>
            <a:endParaRPr lang="en-US" dirty="0"/>
          </a:p>
        </p:txBody>
      </p:sp>
    </p:spTree>
    <p:extLst>
      <p:ext uri="{BB962C8B-B14F-4D97-AF65-F5344CB8AC3E}">
        <p14:creationId xmlns:p14="http://schemas.microsoft.com/office/powerpoint/2010/main" val="2415470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318150" y="0"/>
            <a:ext cx="5309391" cy="6937736"/>
          </a:xfrm>
          <a:prstGeom prst="rect">
            <a:avLst/>
          </a:prstGeom>
        </p:spPr>
      </p:pic>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564459" y="0"/>
            <a:ext cx="5206209" cy="6825273"/>
          </a:xfrm>
          <a:prstGeom prst="rect">
            <a:avLst/>
          </a:prstGeom>
        </p:spPr>
      </p:pic>
    </p:spTree>
    <p:extLst>
      <p:ext uri="{BB962C8B-B14F-4D97-AF65-F5344CB8AC3E}">
        <p14:creationId xmlns:p14="http://schemas.microsoft.com/office/powerpoint/2010/main" val="33445472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507778" y="0"/>
            <a:ext cx="5240914"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410173" y="0"/>
            <a:ext cx="5282474" cy="6883224"/>
          </a:xfrm>
          <a:prstGeom prst="rect">
            <a:avLst/>
          </a:prstGeom>
        </p:spPr>
      </p:pic>
    </p:spTree>
    <p:extLst>
      <p:ext uri="{BB962C8B-B14F-4D97-AF65-F5344CB8AC3E}">
        <p14:creationId xmlns:p14="http://schemas.microsoft.com/office/powerpoint/2010/main" val="9291932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601196" y="0"/>
            <a:ext cx="5249513"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42434" y="0"/>
            <a:ext cx="5248370" cy="6858000"/>
          </a:xfrm>
          <a:prstGeom prst="rect">
            <a:avLst/>
          </a:prstGeom>
        </p:spPr>
      </p:pic>
    </p:spTree>
    <p:extLst>
      <p:ext uri="{BB962C8B-B14F-4D97-AF65-F5344CB8AC3E}">
        <p14:creationId xmlns:p14="http://schemas.microsoft.com/office/powerpoint/2010/main" val="20889164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2314029" y="365125"/>
            <a:ext cx="7563942" cy="5514560"/>
          </a:xfrm>
          <a:prstGeom prst="rect">
            <a:avLst/>
          </a:prstGeom>
        </p:spPr>
      </p:pic>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14029" y="365125"/>
            <a:ext cx="7563942" cy="5486400"/>
          </a:xfrm>
          <a:prstGeom prst="rect">
            <a:avLst/>
          </a:prstGeom>
        </p:spPr>
      </p:pic>
      <p:sp>
        <p:nvSpPr>
          <p:cNvPr id="6" name="TextBox 5"/>
          <p:cNvSpPr txBox="1"/>
          <p:nvPr/>
        </p:nvSpPr>
        <p:spPr>
          <a:xfrm>
            <a:off x="4508471" y="6488668"/>
            <a:ext cx="7422225" cy="369332"/>
          </a:xfrm>
          <a:prstGeom prst="rect">
            <a:avLst/>
          </a:prstGeom>
          <a:noFill/>
        </p:spPr>
        <p:txBody>
          <a:bodyPr wrap="none" rtlCol="0">
            <a:spAutoFit/>
          </a:bodyPr>
          <a:lstStyle/>
          <a:p>
            <a:r>
              <a:rPr lang="en-US" dirty="0" smtClean="0"/>
              <a:t>* Cost figures for riparian buffers and stream fencing include land rent values</a:t>
            </a:r>
            <a:endParaRPr lang="en-US" dirty="0"/>
          </a:p>
        </p:txBody>
      </p:sp>
    </p:spTree>
    <p:extLst>
      <p:ext uri="{BB962C8B-B14F-4D97-AF65-F5344CB8AC3E}">
        <p14:creationId xmlns:p14="http://schemas.microsoft.com/office/powerpoint/2010/main" val="297011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2217624" y="365125"/>
            <a:ext cx="7756751" cy="565366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217623" y="365125"/>
            <a:ext cx="7756751" cy="5661525"/>
          </a:xfrm>
          <a:prstGeom prst="rect">
            <a:avLst/>
          </a:prstGeom>
        </p:spPr>
      </p:pic>
      <p:sp>
        <p:nvSpPr>
          <p:cNvPr id="6" name="TextBox 5"/>
          <p:cNvSpPr txBox="1"/>
          <p:nvPr/>
        </p:nvSpPr>
        <p:spPr>
          <a:xfrm>
            <a:off x="4508471" y="6488668"/>
            <a:ext cx="7422225" cy="369332"/>
          </a:xfrm>
          <a:prstGeom prst="rect">
            <a:avLst/>
          </a:prstGeom>
          <a:noFill/>
        </p:spPr>
        <p:txBody>
          <a:bodyPr wrap="none" rtlCol="0">
            <a:spAutoFit/>
          </a:bodyPr>
          <a:lstStyle/>
          <a:p>
            <a:r>
              <a:rPr lang="en-US" dirty="0" smtClean="0"/>
              <a:t>* Cost figures for riparian buffers and stream fencing include land rent values</a:t>
            </a:r>
            <a:endParaRPr lang="en-US" dirty="0"/>
          </a:p>
        </p:txBody>
      </p:sp>
    </p:spTree>
    <p:extLst>
      <p:ext uri="{BB962C8B-B14F-4D97-AF65-F5344CB8AC3E}">
        <p14:creationId xmlns:p14="http://schemas.microsoft.com/office/powerpoint/2010/main" val="77802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000" y="320901"/>
            <a:ext cx="10515600" cy="1325563"/>
          </a:xfrm>
        </p:spPr>
        <p:txBody>
          <a:bodyPr>
            <a:normAutofit fontScale="90000"/>
          </a:bodyPr>
          <a:lstStyle/>
          <a:p>
            <a:r>
              <a:rPr lang="en-US" dirty="0" smtClean="0"/>
              <a:t>Benefits:</a:t>
            </a:r>
            <a:br>
              <a:rPr lang="en-US" dirty="0" smtClean="0"/>
            </a:br>
            <a:r>
              <a:rPr lang="en-US" dirty="0" smtClean="0"/>
              <a:t>Estimates from feasibility study</a:t>
            </a:r>
            <a:endParaRPr lang="en-US" dirty="0"/>
          </a:p>
        </p:txBody>
      </p:sp>
      <p:sp>
        <p:nvSpPr>
          <p:cNvPr id="3" name="Content Placeholder 2"/>
          <p:cNvSpPr>
            <a:spLocks noGrp="1"/>
          </p:cNvSpPr>
          <p:nvPr>
            <p:ph idx="1"/>
          </p:nvPr>
        </p:nvSpPr>
        <p:spPr/>
        <p:txBody>
          <a:bodyPr/>
          <a:lstStyle/>
          <a:p>
            <a:endParaRPr lang="en-US"/>
          </a:p>
        </p:txBody>
      </p:sp>
      <p:sp>
        <p:nvSpPr>
          <p:cNvPr id="7" name="TextBox 6"/>
          <p:cNvSpPr txBox="1"/>
          <p:nvPr/>
        </p:nvSpPr>
        <p:spPr>
          <a:xfrm>
            <a:off x="858018" y="6428086"/>
            <a:ext cx="9701125" cy="646331"/>
          </a:xfrm>
          <a:prstGeom prst="rect">
            <a:avLst/>
          </a:prstGeom>
          <a:noFill/>
        </p:spPr>
        <p:txBody>
          <a:bodyPr wrap="square" rtlCol="0">
            <a:spAutoFit/>
          </a:bodyPr>
          <a:lstStyle/>
          <a:p>
            <a:pPr marL="342900" indent="-342900">
              <a:buAutoNum type="arabicPeriod"/>
            </a:pPr>
            <a:r>
              <a:rPr lang="en-US" dirty="0" smtClean="0"/>
              <a:t>Assumes 4% decrease in sediment load can decrease water treatment costs by 1%.</a:t>
            </a:r>
          </a:p>
          <a:p>
            <a:pPr marL="342900" indent="-342900">
              <a:buAutoNum type="arabicPeriod"/>
            </a:pP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487" y="1723456"/>
            <a:ext cx="4766413" cy="442833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6900" y="1723457"/>
            <a:ext cx="2297707" cy="4453505"/>
          </a:xfrm>
          <a:prstGeom prst="rect">
            <a:avLst/>
          </a:prstGeom>
        </p:spPr>
      </p:pic>
    </p:spTree>
    <p:extLst>
      <p:ext uri="{BB962C8B-B14F-4D97-AF65-F5344CB8AC3E}">
        <p14:creationId xmlns:p14="http://schemas.microsoft.com/office/powerpoint/2010/main" val="39764417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 </a:t>
            </a:r>
            <a:r>
              <a:rPr lang="en-US" dirty="0" err="1" smtClean="0"/>
              <a:t>InVEST</a:t>
            </a:r>
            <a:r>
              <a:rPr lang="en-US" dirty="0" smtClean="0"/>
              <a:t>/RIOs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731171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Context</a:t>
            </a:r>
            <a:endParaRPr lang="en-US" dirty="0"/>
          </a:p>
        </p:txBody>
      </p:sp>
      <p:pic>
        <p:nvPicPr>
          <p:cNvPr id="10" name="Picture 2" descr="https://class.stanford.edu/c4x/HumanitiesSciences/NCP101/asset/NatCapApproach_over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056" y="1981200"/>
            <a:ext cx="6228778" cy="4059204"/>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9232" y="2348777"/>
            <a:ext cx="1166108" cy="1116023"/>
          </a:xfrm>
          <a:prstGeom prst="rect">
            <a:avLst/>
          </a:prstGeom>
        </p:spPr>
      </p:pic>
      <p:pic>
        <p:nvPicPr>
          <p:cNvPr id="12" name="Picture 2" descr="InVEST output map of the Amazon basin"/>
          <p:cNvPicPr>
            <a:picLocks noGrp="1" noChangeAspect="1" noChangeArrowheads="1"/>
          </p:cNvPicPr>
          <p:nvPr>
            <p:ph idx="1"/>
          </p:nvPr>
        </p:nvPicPr>
        <p:blipFill rotWithShape="1">
          <a:blip r:embed="rId5" cstate="print">
            <a:extLst>
              <a:ext uri="{28A0092B-C50C-407E-A947-70E740481C1C}">
                <a14:useLocalDpi xmlns:a14="http://schemas.microsoft.com/office/drawing/2010/main" val="0"/>
              </a:ext>
            </a:extLst>
          </a:blip>
          <a:srcRect/>
          <a:stretch/>
        </p:blipFill>
        <p:spPr bwMode="auto">
          <a:xfrm>
            <a:off x="7916411" y="3366061"/>
            <a:ext cx="1287956" cy="1149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65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520692" cy="1143000"/>
          </a:xfrm>
        </p:spPr>
        <p:txBody>
          <a:bodyPr>
            <a:normAutofit fontScale="90000"/>
          </a:bodyPr>
          <a:lstStyle/>
          <a:p>
            <a:r>
              <a:rPr lang="en-US" dirty="0" smtClean="0"/>
              <a:t>Resource Investment Optimization System (RIOS)</a:t>
            </a:r>
            <a:endParaRPr lang="en-US" dirty="0"/>
          </a:p>
        </p:txBody>
      </p:sp>
      <p:sp>
        <p:nvSpPr>
          <p:cNvPr id="5" name="Content Placeholder 4"/>
          <p:cNvSpPr>
            <a:spLocks noGrp="1"/>
          </p:cNvSpPr>
          <p:nvPr>
            <p:ph sz="half" idx="1"/>
          </p:nvPr>
        </p:nvSpPr>
        <p:spPr/>
        <p:txBody>
          <a:bodyPr>
            <a:normAutofit lnSpcReduction="10000"/>
          </a:bodyPr>
          <a:lstStyle/>
          <a:p>
            <a:pPr marL="0" indent="0">
              <a:buNone/>
            </a:pPr>
            <a:r>
              <a:rPr lang="en-US" dirty="0" smtClean="0"/>
              <a:t>GOALS</a:t>
            </a:r>
          </a:p>
          <a:p>
            <a:r>
              <a:rPr lang="en-US" dirty="0" smtClean="0"/>
              <a:t>Guide investment in watershed services within budget</a:t>
            </a:r>
          </a:p>
          <a:p>
            <a:r>
              <a:rPr lang="en-US" dirty="0" smtClean="0"/>
              <a:t>Maximize investment for improvement in multiple services</a:t>
            </a:r>
          </a:p>
          <a:p>
            <a:pPr marL="0" indent="0">
              <a:buNone/>
            </a:pPr>
            <a:r>
              <a:rPr lang="en-US" dirty="0" smtClean="0"/>
              <a:t>QUESTIONS</a:t>
            </a:r>
          </a:p>
          <a:p>
            <a:r>
              <a:rPr lang="en-US" dirty="0" smtClean="0"/>
              <a:t>Which activities are most cost-effective?</a:t>
            </a:r>
          </a:p>
          <a:p>
            <a:r>
              <a:rPr lang="en-US" dirty="0" smtClean="0"/>
              <a:t>Where should I do them?</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01892" y="1"/>
            <a:ext cx="1166108" cy="111602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5364" y="1979549"/>
            <a:ext cx="3398885" cy="2477034"/>
          </a:xfrm>
          <a:prstGeom prst="rect">
            <a:avLst/>
          </a:prstGeom>
          <a:ln>
            <a:solidFill>
              <a:schemeClr val="accent2"/>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84676" y="4187306"/>
            <a:ext cx="2407125" cy="1832495"/>
          </a:xfrm>
          <a:prstGeom prst="rect">
            <a:avLst/>
          </a:prstGeom>
        </p:spPr>
      </p:pic>
    </p:spTree>
    <p:extLst>
      <p:ext uri="{BB962C8B-B14F-4D97-AF65-F5344CB8AC3E}">
        <p14:creationId xmlns:p14="http://schemas.microsoft.com/office/powerpoint/2010/main" val="8666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162800" cy="1143000"/>
          </a:xfrm>
        </p:spPr>
        <p:txBody>
          <a:bodyPr>
            <a:noAutofit/>
          </a:bodyPr>
          <a:lstStyle/>
          <a:p>
            <a:r>
              <a:rPr lang="en-US" sz="3600" dirty="0"/>
              <a:t>Integrated Valuation of Ecosystem Services and Tradeoffs (</a:t>
            </a:r>
            <a:r>
              <a:rPr lang="en-US" sz="3600" dirty="0" err="1"/>
              <a:t>InVEST</a:t>
            </a:r>
            <a:r>
              <a:rPr lang="en-US" sz="3600" dirty="0"/>
              <a:t>)</a:t>
            </a:r>
          </a:p>
        </p:txBody>
      </p:sp>
      <p:sp>
        <p:nvSpPr>
          <p:cNvPr id="3" name="Content Placeholder 2"/>
          <p:cNvSpPr>
            <a:spLocks noGrp="1"/>
          </p:cNvSpPr>
          <p:nvPr>
            <p:ph sz="half" idx="1"/>
          </p:nvPr>
        </p:nvSpPr>
        <p:spPr/>
        <p:txBody>
          <a:bodyPr/>
          <a:lstStyle/>
          <a:p>
            <a:pPr marL="0" indent="0">
              <a:buNone/>
            </a:pPr>
            <a:r>
              <a:rPr lang="en-US" dirty="0" smtClean="0"/>
              <a:t>GOALS</a:t>
            </a:r>
          </a:p>
          <a:p>
            <a:r>
              <a:rPr lang="en-US" dirty="0"/>
              <a:t>M</a:t>
            </a:r>
            <a:r>
              <a:rPr lang="en-US" dirty="0" smtClean="0"/>
              <a:t>ap and value the goods and services from nature</a:t>
            </a:r>
          </a:p>
          <a:p>
            <a:r>
              <a:rPr lang="en-US" dirty="0"/>
              <a:t>A</a:t>
            </a:r>
            <a:r>
              <a:rPr lang="en-US" dirty="0" smtClean="0"/>
              <a:t>ssess quantified tradeoffs associated with alternative management choices</a:t>
            </a:r>
            <a:endParaRPr lang="en-US" dirty="0"/>
          </a:p>
        </p:txBody>
      </p:sp>
      <p:sp>
        <p:nvSpPr>
          <p:cNvPr id="4" name="Content Placeholder 3"/>
          <p:cNvSpPr>
            <a:spLocks noGrp="1"/>
          </p:cNvSpPr>
          <p:nvPr>
            <p:ph sz="half" idx="2"/>
          </p:nvPr>
        </p:nvSpPr>
        <p:spPr/>
        <p:txBody>
          <a:bodyPr/>
          <a:lstStyle/>
          <a:p>
            <a:pPr marL="0" indent="0">
              <a:buNone/>
            </a:pPr>
            <a:r>
              <a:rPr lang="en-US" dirty="0" smtClean="0"/>
              <a:t>Example</a:t>
            </a:r>
          </a:p>
          <a:p>
            <a:r>
              <a:rPr lang="en-US" dirty="0" smtClean="0"/>
              <a:t>Cauca Valley, Colombia</a:t>
            </a:r>
            <a:endParaRPr lang="en-US" dirty="0"/>
          </a:p>
        </p:txBody>
      </p:sp>
      <p:pic>
        <p:nvPicPr>
          <p:cNvPr id="1026" name="Picture 2" descr="InV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0"/>
            <a:ext cx="1524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580"/>
          <a:stretch/>
        </p:blipFill>
        <p:spPr bwMode="auto">
          <a:xfrm>
            <a:off x="1719264" y="2133601"/>
            <a:ext cx="8753475" cy="4060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317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 Overview	</a:t>
            </a:r>
            <a:endParaRPr lang="en-US" dirty="0"/>
          </a:p>
        </p:txBody>
      </p:sp>
      <p:sp>
        <p:nvSpPr>
          <p:cNvPr id="3" name="Content Placeholder 2"/>
          <p:cNvSpPr>
            <a:spLocks noGrp="1"/>
          </p:cNvSpPr>
          <p:nvPr>
            <p:ph idx="1"/>
          </p:nvPr>
        </p:nvSpPr>
        <p:spPr/>
        <p:txBody>
          <a:bodyPr>
            <a:normAutofit/>
          </a:bodyPr>
          <a:lstStyle/>
          <a:p>
            <a:endParaRPr lang="en-US" dirty="0" smtClean="0"/>
          </a:p>
        </p:txBody>
      </p:sp>
    </p:spTree>
    <p:extLst>
      <p:ext uri="{BB962C8B-B14F-4D97-AF65-F5344CB8AC3E}">
        <p14:creationId xmlns:p14="http://schemas.microsoft.com/office/powerpoint/2010/main" val="14017948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695699" y="12732"/>
            <a:ext cx="5236029" cy="6845268"/>
          </a:xfrm>
          <a:prstGeom prst="rect">
            <a:avLst/>
          </a:prstGeom>
        </p:spPr>
      </p:pic>
    </p:spTree>
    <p:extLst>
      <p:ext uri="{BB962C8B-B14F-4D97-AF65-F5344CB8AC3E}">
        <p14:creationId xmlns:p14="http://schemas.microsoft.com/office/powerpoint/2010/main" val="1155305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342059" y="0"/>
            <a:ext cx="6207089" cy="6858000"/>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045833340"/>
              </p:ext>
            </p:extLst>
          </p:nvPr>
        </p:nvGraphicFramePr>
        <p:xfrm>
          <a:off x="203200" y="3614058"/>
          <a:ext cx="4760686" cy="2775690"/>
        </p:xfrm>
        <a:graphic>
          <a:graphicData uri="http://schemas.openxmlformats.org/presentationml/2006/ole">
            <mc:AlternateContent xmlns:mc="http://schemas.openxmlformats.org/markup-compatibility/2006">
              <mc:Choice xmlns:v="urn:schemas-microsoft-com:vml" Requires="v">
                <p:oleObj spid="_x0000_s6176" name="Worksheet" r:id="rId5" imgW="7277183" imgH="4333896" progId="Excel.Sheet.12">
                  <p:embed/>
                </p:oleObj>
              </mc:Choice>
              <mc:Fallback>
                <p:oleObj name="Worksheet" r:id="rId5" imgW="7277183" imgH="4333896" progId="Excel.Sheet.1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200" y="3614058"/>
                        <a:ext cx="4760686" cy="277569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8748112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79492439"/>
              </p:ext>
            </p:extLst>
          </p:nvPr>
        </p:nvGraphicFramePr>
        <p:xfrm>
          <a:off x="1256545" y="682171"/>
          <a:ext cx="8566518" cy="5451249"/>
        </p:xfrm>
        <a:graphic>
          <a:graphicData uri="http://schemas.openxmlformats.org/presentationml/2006/ole">
            <mc:AlternateContent xmlns:mc="http://schemas.openxmlformats.org/markup-compatibility/2006">
              <mc:Choice xmlns:v="urn:schemas-microsoft-com:vml" Requires="v">
                <p:oleObj spid="_x0000_s5152" name="Worksheet" r:id="rId4" imgW="7277183" imgH="4333896" progId="Excel.Sheet.12">
                  <p:embed/>
                </p:oleObj>
              </mc:Choice>
              <mc:Fallback>
                <p:oleObj name="Worksheet" r:id="rId4" imgW="7277183" imgH="4333896" progId="Excel.Sheet.12">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6545" y="682171"/>
                        <a:ext cx="8566518" cy="545124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298105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284320" y="416963"/>
            <a:ext cx="7905160" cy="5760000"/>
          </a:xfrm>
          <a:prstGeom prst="rect">
            <a:avLst/>
          </a:prstGeom>
        </p:spPr>
      </p:pic>
    </p:spTree>
    <p:extLst>
      <p:ext uri="{BB962C8B-B14F-4D97-AF65-F5344CB8AC3E}">
        <p14:creationId xmlns:p14="http://schemas.microsoft.com/office/powerpoint/2010/main" val="1136056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99902" y="-75518"/>
            <a:ext cx="5392195" cy="6933518"/>
          </a:xfrm>
          <a:prstGeom prst="rect">
            <a:avLst/>
          </a:prstGeom>
        </p:spPr>
      </p:pic>
    </p:spTree>
    <p:extLst>
      <p:ext uri="{BB962C8B-B14F-4D97-AF65-F5344CB8AC3E}">
        <p14:creationId xmlns:p14="http://schemas.microsoft.com/office/powerpoint/2010/main" val="227249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1775</TotalTime>
  <Words>556</Words>
  <Application>Microsoft Office PowerPoint</Application>
  <PresentationFormat>Widescreen</PresentationFormat>
  <Paragraphs>90</Paragraphs>
  <Slides>39</Slides>
  <Notes>1</Notes>
  <HiddenSlides>1</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4" baseType="lpstr">
      <vt:lpstr>Arial</vt:lpstr>
      <vt:lpstr>Calibri</vt:lpstr>
      <vt:lpstr>Corbel</vt:lpstr>
      <vt:lpstr>Depth</vt:lpstr>
      <vt:lpstr>Worksheet</vt:lpstr>
      <vt:lpstr>Agricultural BMPs and Water Quality  in the Red and White Clay Creek Watersheds Brandywine-Christina Cluster</vt:lpstr>
      <vt:lpstr>Topics</vt:lpstr>
      <vt:lpstr>Partnerships are critical</vt:lpstr>
      <vt:lpstr>1 - Overview </vt:lpstr>
      <vt:lpstr>PowerPoint Presentation</vt:lpstr>
      <vt:lpstr>PowerPoint Presentation</vt:lpstr>
      <vt:lpstr>PowerPoint Presentation</vt:lpstr>
      <vt:lpstr>PowerPoint Presentation</vt:lpstr>
      <vt:lpstr>PowerPoint Presentation</vt:lpstr>
      <vt:lpstr>Prioritization depends on interest</vt:lpstr>
      <vt:lpstr>PowerPoint Presentation</vt:lpstr>
      <vt:lpstr>2 - Opportunities TMDL, based on HSPF (1994-1998)</vt:lpstr>
      <vt:lpstr>Farmland overview</vt:lpstr>
      <vt:lpstr>PowerPoint Presentation</vt:lpstr>
      <vt:lpstr>PowerPoint Presentation</vt:lpstr>
      <vt:lpstr>PowerPoint Presentation</vt:lpstr>
      <vt:lpstr>PowerPoint Presentation</vt:lpstr>
      <vt:lpstr>PowerPoint Presentation</vt:lpstr>
      <vt:lpstr>PowerPoint Presentation</vt:lpstr>
      <vt:lpstr>Total Estimated benefits by sector</vt:lpstr>
      <vt:lpstr>3 - Costs (Red &amp; White Clay)</vt:lpstr>
      <vt:lpstr>Estimates from feasibility study</vt:lpstr>
      <vt:lpstr>PowerPoint Presentation</vt:lpstr>
      <vt:lpstr>PowerPoint Presentation</vt:lpstr>
      <vt:lpstr>PowerPoint Presentation</vt:lpstr>
      <vt:lpstr>MapShed BMPs</vt:lpstr>
      <vt:lpstr>PowerPoint Presentation</vt:lpstr>
      <vt:lpstr>PowerPoint Presentation</vt:lpstr>
      <vt:lpstr>Costs to targets</vt:lpstr>
      <vt:lpstr>PowerPoint Presentation</vt:lpstr>
      <vt:lpstr>PowerPoint Presentation</vt:lpstr>
      <vt:lpstr>PowerPoint Presentation</vt:lpstr>
      <vt:lpstr>PowerPoint Presentation</vt:lpstr>
      <vt:lpstr>PowerPoint Presentation</vt:lpstr>
      <vt:lpstr>Benefits: Estimates from feasibility study</vt:lpstr>
      <vt:lpstr>4 - InVEST/RIOs</vt:lpstr>
      <vt:lpstr>Planning Context</vt:lpstr>
      <vt:lpstr>Resource Investment Optimization System (RIOS)</vt:lpstr>
      <vt:lpstr>Integrated Valuation of Ecosystem Services and Tradeoffs (InVEST)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Homsey</dc:creator>
  <cp:lastModifiedBy>Andrew Homsey</cp:lastModifiedBy>
  <cp:revision>95</cp:revision>
  <dcterms:created xsi:type="dcterms:W3CDTF">2015-08-28T15:38:51Z</dcterms:created>
  <dcterms:modified xsi:type="dcterms:W3CDTF">2016-04-25T13:41:00Z</dcterms:modified>
</cp:coreProperties>
</file>