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74" r:id="rId3"/>
    <p:sldId id="278" r:id="rId4"/>
    <p:sldId id="293" r:id="rId5"/>
    <p:sldId id="294" r:id="rId6"/>
    <p:sldId id="292" r:id="rId7"/>
    <p:sldId id="282" r:id="rId8"/>
    <p:sldId id="281" r:id="rId9"/>
    <p:sldId id="279" r:id="rId10"/>
    <p:sldId id="271" r:id="rId11"/>
    <p:sldId id="257" r:id="rId12"/>
    <p:sldId id="275" r:id="rId13"/>
    <p:sldId id="258" r:id="rId14"/>
    <p:sldId id="270" r:id="rId15"/>
    <p:sldId id="272" r:id="rId16"/>
    <p:sldId id="266" r:id="rId17"/>
    <p:sldId id="277" r:id="rId18"/>
    <p:sldId id="273" r:id="rId19"/>
    <p:sldId id="280" r:id="rId20"/>
    <p:sldId id="260" r:id="rId21"/>
    <p:sldId id="263" r:id="rId22"/>
    <p:sldId id="296" r:id="rId23"/>
    <p:sldId id="283" r:id="rId24"/>
    <p:sldId id="284" r:id="rId25"/>
    <p:sldId id="285" r:id="rId26"/>
    <p:sldId id="286" r:id="rId27"/>
    <p:sldId id="295" r:id="rId28"/>
    <p:sldId id="287" r:id="rId29"/>
    <p:sldId id="289" r:id="rId30"/>
    <p:sldId id="308" r:id="rId31"/>
    <p:sldId id="298" r:id="rId32"/>
    <p:sldId id="305" r:id="rId33"/>
    <p:sldId id="306" r:id="rId34"/>
    <p:sldId id="307" r:id="rId35"/>
    <p:sldId id="297" r:id="rId36"/>
    <p:sldId id="291" r:id="rId37"/>
    <p:sldId id="288" r:id="rId38"/>
    <p:sldId id="290" r:id="rId39"/>
    <p:sldId id="267" r:id="rId40"/>
    <p:sldId id="268" r:id="rId41"/>
    <p:sldId id="299" r:id="rId42"/>
    <p:sldId id="300" r:id="rId43"/>
    <p:sldId id="301" r:id="rId44"/>
    <p:sldId id="302" r:id="rId45"/>
    <p:sldId id="303" r:id="rId46"/>
    <p:sldId id="3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3" autoAdjust="0"/>
    <p:restoredTop sz="94660"/>
  </p:normalViewPr>
  <p:slideViewPr>
    <p:cSldViewPr snapToGrid="0">
      <p:cViewPr varScale="1">
        <p:scale>
          <a:sx n="71" d="100"/>
          <a:sy n="71" d="100"/>
        </p:scale>
        <p:origin x="41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brandywine.dgs.udel.edu\projects\GIS\Tributaries\Christina\Census\CB_Population_Trends_2000-201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Population in the Brandywine-Christina, by Watershed</a:t>
            </a:r>
          </a:p>
          <a:p>
            <a:pPr>
              <a:defRPr sz="2000" b="1"/>
            </a:pPr>
            <a:r>
              <a:rPr lang="en-US" sz="2000" b="1"/>
              <a:t>2000 - 2013</a:t>
            </a:r>
          </a:p>
        </c:rich>
      </c:tx>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2000</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Sheet1!$A$20:$A$23</c:f>
              <c:strCache>
                <c:ptCount val="4"/>
                <c:pt idx="0">
                  <c:v>Brandywine Creek</c:v>
                </c:pt>
                <c:pt idx="1">
                  <c:v>Christina River</c:v>
                </c:pt>
                <c:pt idx="2">
                  <c:v>Red Clay Creek</c:v>
                </c:pt>
                <c:pt idx="3">
                  <c:v>White Clay Creek</c:v>
                </c:pt>
              </c:strCache>
            </c:strRef>
          </c:cat>
          <c:val>
            <c:numRef>
              <c:f>Sheet1!$C$20:$C$23</c:f>
              <c:numCache>
                <c:formatCode>#,##0</c:formatCode>
                <c:ptCount val="4"/>
                <c:pt idx="0">
                  <c:v>221413</c:v>
                </c:pt>
                <c:pt idx="1">
                  <c:v>166435</c:v>
                </c:pt>
                <c:pt idx="2">
                  <c:v>42630</c:v>
                </c:pt>
                <c:pt idx="3">
                  <c:v>118577</c:v>
                </c:pt>
              </c:numCache>
            </c:numRef>
          </c:val>
        </c:ser>
        <c:ser>
          <c:idx val="1"/>
          <c:order val="1"/>
          <c:tx>
            <c:v>2010</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Sheet1!$D$20:$D$23</c:f>
              <c:numCache>
                <c:formatCode>#,##0</c:formatCode>
                <c:ptCount val="4"/>
                <c:pt idx="0">
                  <c:v>246702</c:v>
                </c:pt>
                <c:pt idx="1">
                  <c:v>174196</c:v>
                </c:pt>
                <c:pt idx="2">
                  <c:v>46893</c:v>
                </c:pt>
                <c:pt idx="3">
                  <c:v>123504</c:v>
                </c:pt>
              </c:numCache>
            </c:numRef>
          </c:val>
        </c:ser>
        <c:ser>
          <c:idx val="2"/>
          <c:order val="2"/>
          <c:tx>
            <c:v>2009-2013</c:v>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Sheet1!$F$20:$F$23</c:f>
              <c:numCache>
                <c:formatCode>#,##0</c:formatCode>
                <c:ptCount val="4"/>
                <c:pt idx="0">
                  <c:v>257313.27022110001</c:v>
                </c:pt>
                <c:pt idx="1">
                  <c:v>187490.24177041301</c:v>
                </c:pt>
                <c:pt idx="2">
                  <c:v>45876.874675700004</c:v>
                </c:pt>
                <c:pt idx="3">
                  <c:v>124480.2932055</c:v>
                </c:pt>
              </c:numCache>
            </c:numRef>
          </c:val>
        </c:ser>
        <c:dLbls>
          <c:dLblPos val="outEnd"/>
          <c:showLegendKey val="0"/>
          <c:showVal val="1"/>
          <c:showCatName val="0"/>
          <c:showSerName val="0"/>
          <c:showPercent val="0"/>
          <c:showBubbleSize val="0"/>
        </c:dLbls>
        <c:gapWidth val="219"/>
        <c:overlap val="-27"/>
        <c:axId val="73027424"/>
        <c:axId val="73027984"/>
      </c:barChart>
      <c:catAx>
        <c:axId val="7302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3027984"/>
        <c:crosses val="autoZero"/>
        <c:auto val="1"/>
        <c:lblAlgn val="ctr"/>
        <c:lblOffset val="100"/>
        <c:noMultiLvlLbl val="0"/>
      </c:catAx>
      <c:valAx>
        <c:axId val="7302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a:t>Population</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730274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0933F-6508-436B-AFEE-56DF21B9D831}" type="datetimeFigureOut">
              <a:rPr lang="en-US" smtClean="0"/>
              <a:t>9/21/2015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60FB1-6C75-4D8D-85D9-0755CF0D8B2C}" type="slidenum">
              <a:rPr lang="en-US" smtClean="0"/>
              <a:t>‹#›</a:t>
            </a:fld>
            <a:endParaRPr lang="en-US"/>
          </a:p>
        </p:txBody>
      </p:sp>
    </p:spTree>
    <p:extLst>
      <p:ext uri="{BB962C8B-B14F-4D97-AF65-F5344CB8AC3E}">
        <p14:creationId xmlns:p14="http://schemas.microsoft.com/office/powerpoint/2010/main" val="1184403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RIOS prioritizes areas for PWS based on relative scoring of potential ES impacts, which can help target payments across landscapes. </a:t>
            </a:r>
            <a:r>
              <a:rPr lang="en-US" sz="1200" b="0" i="0" u="none" strike="noStrike" kern="1200" baseline="0" dirty="0" err="1" smtClean="0">
                <a:solidFill>
                  <a:schemeClr val="tx1"/>
                </a:solidFill>
                <a:latin typeface="+mn-lt"/>
                <a:ea typeface="+mn-ea"/>
                <a:cs typeface="+mn-cs"/>
              </a:rPr>
              <a:t>InVEST</a:t>
            </a:r>
            <a:r>
              <a:rPr lang="en-US" sz="1200" b="0" i="0" u="none" strike="noStrike" kern="1200" baseline="0" dirty="0" smtClean="0">
                <a:solidFill>
                  <a:schemeClr val="tx1"/>
                </a:solidFill>
                <a:latin typeface="+mn-lt"/>
                <a:ea typeface="+mn-ea"/>
                <a:cs typeface="+mn-cs"/>
              </a:rPr>
              <a:t> can quantify ES in biophysical terms (e.g. cubic meters of water), which can help to identify service providers and beneficiaries. It can also estimate economic values, in dollar terms, using a range of techniques e.g. avoided damage or treatment costs and market valuation. Valuation can only be completed once the biophysical parts of the models are calibrated to time series data. Given the simplifications in the biophysical and economic models, economic values should be treated as first estimates only, e.g. for gaining support for PWS. </a:t>
            </a:r>
            <a:endParaRPr lang="en-US" dirty="0"/>
          </a:p>
        </p:txBody>
      </p:sp>
      <p:sp>
        <p:nvSpPr>
          <p:cNvPr id="4" name="Slide Number Placeholder 3"/>
          <p:cNvSpPr>
            <a:spLocks noGrp="1"/>
          </p:cNvSpPr>
          <p:nvPr>
            <p:ph type="sldNum" sz="quarter" idx="10"/>
          </p:nvPr>
        </p:nvSpPr>
        <p:spPr/>
        <p:txBody>
          <a:bodyPr/>
          <a:lstStyle/>
          <a:p>
            <a:fld id="{5AD5E7C2-25D0-41E0-A614-D4DE731F609E}" type="slidenum">
              <a:rPr lang="en-US" smtClean="0"/>
              <a:t>42</a:t>
            </a:fld>
            <a:endParaRPr lang="en-US"/>
          </a:p>
        </p:txBody>
      </p:sp>
    </p:spTree>
    <p:extLst>
      <p:ext uri="{BB962C8B-B14F-4D97-AF65-F5344CB8AC3E}">
        <p14:creationId xmlns:p14="http://schemas.microsoft.com/office/powerpoint/2010/main" val="179155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ED5F1AC-231F-46A2-801E-65A1C2160E4B}" type="datetimeFigureOut">
              <a:rPr lang="en-US" smtClean="0"/>
              <a:t>9/21/2015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829737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641138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274877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82324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078369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ED5F1AC-231F-46A2-801E-65A1C2160E4B}" type="datetimeFigureOut">
              <a:rPr lang="en-US" smtClean="0"/>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761674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ED5F1AC-231F-46A2-801E-65A1C2160E4B}" type="datetimeFigureOut">
              <a:rPr lang="en-US" smtClean="0"/>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465840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F1AC-231F-46A2-801E-65A1C2160E4B}"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3693606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F1AC-231F-46A2-801E-65A1C2160E4B}"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8256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F1AC-231F-46A2-801E-65A1C2160E4B}"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64378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D5F1AC-231F-46A2-801E-65A1C2160E4B}" type="datetimeFigureOut">
              <a:rPr lang="en-US" smtClean="0"/>
              <a:t>9/21/2015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600888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D5F1AC-231F-46A2-801E-65A1C2160E4B}"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2048012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D5F1AC-231F-46A2-801E-65A1C2160E4B}" type="datetimeFigureOut">
              <a:rPr lang="en-US" smtClean="0"/>
              <a:t>9/21/2015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28244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D5F1AC-231F-46A2-801E-65A1C2160E4B}" type="datetimeFigureOut">
              <a:rPr lang="en-US" smtClean="0"/>
              <a:t>9/21/2015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50758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5F1AC-231F-46A2-801E-65A1C2160E4B}" type="datetimeFigureOut">
              <a:rPr lang="en-US" smtClean="0"/>
              <a:t>9/21/2015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52828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96278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9/21/2015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8293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ED5F1AC-231F-46A2-801E-65A1C2160E4B}" type="datetimeFigureOut">
              <a:rPr lang="en-US" smtClean="0"/>
              <a:t>9/21/2015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4A2472D-2D4D-4A21-89FC-153A0BA05FE8}" type="slidenum">
              <a:rPr lang="en-US" smtClean="0"/>
              <a:t>‹#›</a:t>
            </a:fld>
            <a:endParaRPr lang="en-US"/>
          </a:p>
        </p:txBody>
      </p:sp>
    </p:spTree>
    <p:extLst>
      <p:ext uri="{BB962C8B-B14F-4D97-AF65-F5344CB8AC3E}">
        <p14:creationId xmlns:p14="http://schemas.microsoft.com/office/powerpoint/2010/main" val="33462081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package" Target="../embeddings/Microsoft_Excel_Worksheet3.xlsx"/><Relationship Id="rId7" Type="http://schemas.openxmlformats.org/officeDocument/2006/relationships/package" Target="../embeddings/Microsoft_Excel_Worksheet5.xls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emf"/><Relationship Id="rId5" Type="http://schemas.openxmlformats.org/officeDocument/2006/relationships/package" Target="../embeddings/Microsoft_Excel_Worksheet4.xlsx"/><Relationship Id="rId4" Type="http://schemas.openxmlformats.org/officeDocument/2006/relationships/image" Target="../media/image33.emf"/></Relationships>
</file>

<file path=ppt/slides/_rels/slide3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package" Target="../embeddings/Microsoft_Excel_Worksheet6.xlsx"/><Relationship Id="rId7" Type="http://schemas.openxmlformats.org/officeDocument/2006/relationships/package" Target="../embeddings/Microsoft_Excel_Worksheet8.xls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7.emf"/><Relationship Id="rId5" Type="http://schemas.openxmlformats.org/officeDocument/2006/relationships/package" Target="../embeddings/Microsoft_Excel_Worksheet7.xlsx"/><Relationship Id="rId4" Type="http://schemas.openxmlformats.org/officeDocument/2006/relationships/image" Target="../media/image36.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9.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44.emf"/></Relationships>
</file>

<file path=ppt/slides/_rels/slide3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emf"/><Relationship Id="rId4" Type="http://schemas.openxmlformats.org/officeDocument/2006/relationships/package" Target="../embeddings/Microsoft_Excel_Worksheet1.xlsx"/></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481943"/>
            <a:ext cx="9144000" cy="3623575"/>
          </a:xfrm>
        </p:spPr>
        <p:txBody>
          <a:bodyPr>
            <a:normAutofit/>
          </a:bodyPr>
          <a:lstStyle/>
          <a:p>
            <a:r>
              <a:rPr lang="en-US" sz="4800" dirty="0" smtClean="0"/>
              <a:t>Toward a model-based </a:t>
            </a:r>
            <a:br>
              <a:rPr lang="en-US" sz="4800" dirty="0" smtClean="0"/>
            </a:br>
            <a:r>
              <a:rPr lang="en-US" sz="4800" dirty="0" smtClean="0"/>
              <a:t>approach to water quality improvement </a:t>
            </a:r>
            <a:br>
              <a:rPr lang="en-US" sz="4800" dirty="0" smtClean="0"/>
            </a:br>
            <a:r>
              <a:rPr lang="en-US" sz="4800" dirty="0" smtClean="0"/>
              <a:t>in the Brandywine-Christina Cluster</a:t>
            </a:r>
            <a:endParaRPr lang="en-US" sz="4800" dirty="0"/>
          </a:p>
        </p:txBody>
      </p:sp>
      <p:sp>
        <p:nvSpPr>
          <p:cNvPr id="3" name="Subtitle 2"/>
          <p:cNvSpPr>
            <a:spLocks noGrp="1"/>
          </p:cNvSpPr>
          <p:nvPr>
            <p:ph type="subTitle" idx="1"/>
          </p:nvPr>
        </p:nvSpPr>
        <p:spPr>
          <a:xfrm>
            <a:off x="2209800" y="4420090"/>
            <a:ext cx="9144000" cy="754025"/>
          </a:xfrm>
        </p:spPr>
        <p:txBody>
          <a:bodyPr/>
          <a:lstStyle/>
          <a:p>
            <a:r>
              <a:rPr lang="en-US" dirty="0" smtClean="0"/>
              <a:t>Watershed-based return on investment</a:t>
            </a:r>
          </a:p>
        </p:txBody>
      </p:sp>
      <p:sp>
        <p:nvSpPr>
          <p:cNvPr id="4" name="Subtitle 2"/>
          <p:cNvSpPr txBox="1">
            <a:spLocks/>
          </p:cNvSpPr>
          <p:nvPr/>
        </p:nvSpPr>
        <p:spPr>
          <a:xfrm>
            <a:off x="2209800" y="5302068"/>
            <a:ext cx="9144000" cy="754025"/>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smtClean="0">
                <a:solidFill>
                  <a:schemeClr val="tx1">
                    <a:lumMod val="95000"/>
                  </a:schemeClr>
                </a:solidFill>
              </a:rPr>
              <a:t>Andrew Homsey &amp; Jerry Kauffman (UD) | Brian </a:t>
            </a:r>
            <a:r>
              <a:rPr lang="en-US" sz="2000" dirty="0" err="1" smtClean="0">
                <a:solidFill>
                  <a:schemeClr val="tx1">
                    <a:lumMod val="95000"/>
                  </a:schemeClr>
                </a:solidFill>
              </a:rPr>
              <a:t>Boutin</a:t>
            </a:r>
            <a:r>
              <a:rPr lang="en-US" sz="2000" dirty="0" smtClean="0">
                <a:solidFill>
                  <a:schemeClr val="tx1">
                    <a:lumMod val="95000"/>
                  </a:schemeClr>
                </a:solidFill>
              </a:rPr>
              <a:t> (TNC)</a:t>
            </a:r>
          </a:p>
          <a:p>
            <a:r>
              <a:rPr lang="en-US" sz="2000" dirty="0" smtClean="0">
                <a:solidFill>
                  <a:schemeClr val="tx1">
                    <a:lumMod val="95000"/>
                  </a:schemeClr>
                </a:solidFill>
              </a:rPr>
              <a:t>Natural Lands Trust | </a:t>
            </a:r>
            <a:r>
              <a:rPr lang="en-US" sz="2000" dirty="0" err="1" smtClean="0">
                <a:solidFill>
                  <a:schemeClr val="tx1">
                    <a:lumMod val="95000"/>
                  </a:schemeClr>
                </a:solidFill>
              </a:rPr>
              <a:t>Cheslen</a:t>
            </a:r>
            <a:r>
              <a:rPr lang="en-US" sz="2000" dirty="0" smtClean="0">
                <a:solidFill>
                  <a:schemeClr val="tx1">
                    <a:lumMod val="95000"/>
                  </a:schemeClr>
                </a:solidFill>
              </a:rPr>
              <a:t> Preserve | September 22, 2015</a:t>
            </a:r>
          </a:p>
        </p:txBody>
      </p:sp>
    </p:spTree>
    <p:extLst>
      <p:ext uri="{BB962C8B-B14F-4D97-AF65-F5344CB8AC3E}">
        <p14:creationId xmlns:p14="http://schemas.microsoft.com/office/powerpoint/2010/main" val="302838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goals</a:t>
            </a:r>
            <a:endParaRPr lang="en-US" dirty="0"/>
          </a:p>
        </p:txBody>
      </p:sp>
      <p:sp>
        <p:nvSpPr>
          <p:cNvPr id="3" name="Content Placeholder 2"/>
          <p:cNvSpPr>
            <a:spLocks noGrp="1"/>
          </p:cNvSpPr>
          <p:nvPr>
            <p:ph idx="1"/>
          </p:nvPr>
        </p:nvSpPr>
        <p:spPr/>
        <p:txBody>
          <a:bodyPr/>
          <a:lstStyle/>
          <a:p>
            <a:r>
              <a:rPr lang="en-US" dirty="0" smtClean="0"/>
              <a:t>Begin conversation about approaches to leveraging funding</a:t>
            </a:r>
          </a:p>
          <a:p>
            <a:r>
              <a:rPr lang="en-US" dirty="0" smtClean="0"/>
              <a:t>Understand how to fit into existing strategies/plans by </a:t>
            </a:r>
            <a:r>
              <a:rPr lang="en-US" dirty="0" smtClean="0">
                <a:solidFill>
                  <a:srgbClr val="FFC000"/>
                </a:solidFill>
              </a:rPr>
              <a:t>numerous</a:t>
            </a:r>
            <a:r>
              <a:rPr lang="en-US" dirty="0" smtClean="0"/>
              <a:t> groups</a:t>
            </a:r>
          </a:p>
          <a:p>
            <a:r>
              <a:rPr lang="en-US" dirty="0" smtClean="0"/>
              <a:t>Determine a path to develop cost/benefit scenarios</a:t>
            </a:r>
          </a:p>
          <a:p>
            <a:r>
              <a:rPr lang="en-US" dirty="0" smtClean="0"/>
              <a:t>Start to create a framework to efficiently and effectively get projects in the ground</a:t>
            </a:r>
            <a:endParaRPr lang="en-US" dirty="0"/>
          </a:p>
        </p:txBody>
      </p:sp>
    </p:spTree>
    <p:extLst>
      <p:ext uri="{BB962C8B-B14F-4D97-AF65-F5344CB8AC3E}">
        <p14:creationId xmlns:p14="http://schemas.microsoft.com/office/powerpoint/2010/main" val="389537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2 </a:t>
            </a:r>
            <a:r>
              <a:rPr lang="en-US" dirty="0" smtClean="0"/>
              <a:t>A lot of planning is going on…</a:t>
            </a:r>
            <a:endParaRPr lang="en-US" dirty="0"/>
          </a:p>
        </p:txBody>
      </p:sp>
      <p:sp>
        <p:nvSpPr>
          <p:cNvPr id="3" name="Content Placeholder 2"/>
          <p:cNvSpPr>
            <a:spLocks noGrp="1"/>
          </p:cNvSpPr>
          <p:nvPr>
            <p:ph idx="1"/>
          </p:nvPr>
        </p:nvSpPr>
        <p:spPr/>
        <p:txBody>
          <a:bodyPr>
            <a:normAutofit/>
          </a:bodyPr>
          <a:lstStyle/>
          <a:p>
            <a:r>
              <a:rPr lang="en-US" dirty="0"/>
              <a:t>Christina Basin TMDL</a:t>
            </a:r>
          </a:p>
          <a:p>
            <a:r>
              <a:rPr lang="en-US" dirty="0" smtClean="0"/>
              <a:t>BVA </a:t>
            </a:r>
            <a:r>
              <a:rPr lang="en-US" dirty="0"/>
              <a:t>Red Streams Blue Restoration </a:t>
            </a:r>
            <a:r>
              <a:rPr lang="en-US" dirty="0" smtClean="0"/>
              <a:t>Plans (Upper </a:t>
            </a:r>
            <a:r>
              <a:rPr lang="en-US" dirty="0"/>
              <a:t>West </a:t>
            </a:r>
            <a:r>
              <a:rPr lang="en-US" dirty="0" smtClean="0"/>
              <a:t>Branch (Buck Run, Plum Run, Valley Run, Radley Run, </a:t>
            </a:r>
            <a:r>
              <a:rPr lang="en-US" dirty="0" err="1" smtClean="0"/>
              <a:t>Shamona</a:t>
            </a:r>
            <a:r>
              <a:rPr lang="en-US" dirty="0" smtClean="0"/>
              <a:t> Creek)</a:t>
            </a:r>
          </a:p>
          <a:p>
            <a:r>
              <a:rPr lang="en-US" dirty="0" smtClean="0"/>
              <a:t>Wilmington Source Water Protection Plan</a:t>
            </a:r>
          </a:p>
          <a:p>
            <a:r>
              <a:rPr lang="en-US" dirty="0" smtClean="0"/>
              <a:t>Christina Basin DE PCS</a:t>
            </a:r>
          </a:p>
          <a:p>
            <a:r>
              <a:rPr lang="en-US" dirty="0" smtClean="0"/>
              <a:t>Christina Basin PA Watershed Plans</a:t>
            </a:r>
          </a:p>
          <a:p>
            <a:r>
              <a:rPr lang="en-US" dirty="0" smtClean="0"/>
              <a:t>Christina Basin TMDL implementation plan (CTIP)</a:t>
            </a:r>
          </a:p>
          <a:p>
            <a:r>
              <a:rPr lang="en-US" dirty="0" smtClean="0"/>
              <a:t>Other Watershed Plans </a:t>
            </a:r>
          </a:p>
        </p:txBody>
      </p:sp>
    </p:spTree>
    <p:extLst>
      <p:ext uri="{BB962C8B-B14F-4D97-AF65-F5344CB8AC3E}">
        <p14:creationId xmlns:p14="http://schemas.microsoft.com/office/powerpoint/2010/main" val="2762035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631" y="233035"/>
            <a:ext cx="10150559" cy="6366176"/>
          </a:xfrm>
          <a:prstGeom prst="rect">
            <a:avLst/>
          </a:prstGeom>
        </p:spPr>
      </p:pic>
    </p:spTree>
    <p:extLst>
      <p:ext uri="{BB962C8B-B14F-4D97-AF65-F5344CB8AC3E}">
        <p14:creationId xmlns:p14="http://schemas.microsoft.com/office/powerpoint/2010/main" val="6019550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Watershed Goals</a:t>
            </a:r>
            <a:endParaRPr lang="en-US" dirty="0"/>
          </a:p>
        </p:txBody>
      </p:sp>
      <p:sp>
        <p:nvSpPr>
          <p:cNvPr id="3" name="Content Placeholder 2"/>
          <p:cNvSpPr>
            <a:spLocks noGrp="1"/>
          </p:cNvSpPr>
          <p:nvPr>
            <p:ph idx="1"/>
          </p:nvPr>
        </p:nvSpPr>
        <p:spPr/>
        <p:txBody>
          <a:bodyPr/>
          <a:lstStyle/>
          <a:p>
            <a:r>
              <a:rPr lang="en-US" dirty="0" smtClean="0"/>
              <a:t>Primary</a:t>
            </a:r>
          </a:p>
          <a:p>
            <a:pPr lvl="1"/>
            <a:r>
              <a:rPr lang="en-US" dirty="0" smtClean="0">
                <a:solidFill>
                  <a:srgbClr val="FFC000"/>
                </a:solidFill>
              </a:rPr>
              <a:t>Water quality</a:t>
            </a:r>
          </a:p>
          <a:p>
            <a:r>
              <a:rPr lang="en-US" dirty="0" smtClean="0"/>
              <a:t>Secondary</a:t>
            </a:r>
          </a:p>
          <a:p>
            <a:pPr lvl="1"/>
            <a:r>
              <a:rPr lang="en-US" dirty="0" err="1" smtClean="0"/>
              <a:t>Stormwater</a:t>
            </a:r>
            <a:r>
              <a:rPr lang="en-US" dirty="0" smtClean="0"/>
              <a:t> volume and velocity</a:t>
            </a:r>
          </a:p>
          <a:p>
            <a:pPr lvl="1"/>
            <a:r>
              <a:rPr lang="en-US" dirty="0" smtClean="0"/>
              <a:t>Habitat/environmental benefit</a:t>
            </a:r>
          </a:p>
          <a:p>
            <a:pPr lvl="1"/>
            <a:r>
              <a:rPr lang="en-US" dirty="0" smtClean="0"/>
              <a:t>Impaired stream delisting</a:t>
            </a:r>
          </a:p>
          <a:p>
            <a:pPr lvl="1"/>
            <a:r>
              <a:rPr lang="en-US" dirty="0" smtClean="0"/>
              <a:t>Recreation/social benefit</a:t>
            </a:r>
          </a:p>
          <a:p>
            <a:pPr lvl="1"/>
            <a:endParaRPr lang="en-US" dirty="0" smtClean="0"/>
          </a:p>
          <a:p>
            <a:endParaRPr lang="en-US" dirty="0" smtClean="0"/>
          </a:p>
        </p:txBody>
      </p:sp>
    </p:spTree>
    <p:extLst>
      <p:ext uri="{BB962C8B-B14F-4D97-AF65-F5344CB8AC3E}">
        <p14:creationId xmlns:p14="http://schemas.microsoft.com/office/powerpoint/2010/main" val="313524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Constituents of Interest</a:t>
            </a:r>
            <a:endParaRPr lang="en-US" dirty="0"/>
          </a:p>
        </p:txBody>
      </p:sp>
      <p:sp>
        <p:nvSpPr>
          <p:cNvPr id="3" name="Content Placeholder 2"/>
          <p:cNvSpPr>
            <a:spLocks noGrp="1"/>
          </p:cNvSpPr>
          <p:nvPr>
            <p:ph idx="1"/>
          </p:nvPr>
        </p:nvSpPr>
        <p:spPr/>
        <p:txBody>
          <a:bodyPr/>
          <a:lstStyle/>
          <a:p>
            <a:r>
              <a:rPr lang="en-US" dirty="0" smtClean="0">
                <a:solidFill>
                  <a:srgbClr val="FFC000"/>
                </a:solidFill>
              </a:rPr>
              <a:t>Sediment</a:t>
            </a:r>
          </a:p>
          <a:p>
            <a:r>
              <a:rPr lang="en-US" dirty="0" smtClean="0">
                <a:solidFill>
                  <a:srgbClr val="FFC000"/>
                </a:solidFill>
              </a:rPr>
              <a:t>Nutrients</a:t>
            </a:r>
          </a:p>
          <a:p>
            <a:r>
              <a:rPr lang="en-US" dirty="0" smtClean="0"/>
              <a:t>Bacteria</a:t>
            </a:r>
          </a:p>
          <a:p>
            <a:r>
              <a:rPr lang="en-US" dirty="0" smtClean="0"/>
              <a:t>Turbidity</a:t>
            </a:r>
          </a:p>
          <a:p>
            <a:r>
              <a:rPr lang="en-US" dirty="0" smtClean="0"/>
              <a:t>Chlorides</a:t>
            </a:r>
          </a:p>
          <a:p>
            <a:endParaRPr lang="en-US" dirty="0"/>
          </a:p>
        </p:txBody>
      </p:sp>
    </p:spTree>
    <p:extLst>
      <p:ext uri="{BB962C8B-B14F-4D97-AF65-F5344CB8AC3E}">
        <p14:creationId xmlns:p14="http://schemas.microsoft.com/office/powerpoint/2010/main" val="101308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86724" y="87456"/>
            <a:ext cx="7180882" cy="6770544"/>
          </a:xfrm>
          <a:prstGeom prst="rect">
            <a:avLst/>
          </a:prstGeom>
        </p:spPr>
      </p:pic>
      <p:sp>
        <p:nvSpPr>
          <p:cNvPr id="7" name="TextBox 6"/>
          <p:cNvSpPr txBox="1"/>
          <p:nvPr/>
        </p:nvSpPr>
        <p:spPr>
          <a:xfrm>
            <a:off x="8317423" y="724238"/>
            <a:ext cx="3592137" cy="369332"/>
          </a:xfrm>
          <a:prstGeom prst="rect">
            <a:avLst/>
          </a:prstGeom>
          <a:noFill/>
        </p:spPr>
        <p:txBody>
          <a:bodyPr wrap="none" rtlCol="0">
            <a:spAutoFit/>
          </a:bodyPr>
          <a:lstStyle/>
          <a:p>
            <a:r>
              <a:rPr lang="en-US" dirty="0" smtClean="0"/>
              <a:t>Wilmington </a:t>
            </a:r>
            <a:r>
              <a:rPr lang="en-US" dirty="0" err="1" smtClean="0"/>
              <a:t>Sourcewater</a:t>
            </a:r>
            <a:r>
              <a:rPr lang="en-US" dirty="0" smtClean="0"/>
              <a:t> Plan, 2010</a:t>
            </a:r>
            <a:endParaRPr lang="en-US" dirty="0"/>
          </a:p>
        </p:txBody>
      </p:sp>
    </p:spTree>
    <p:extLst>
      <p:ext uri="{BB962C8B-B14F-4D97-AF65-F5344CB8AC3E}">
        <p14:creationId xmlns:p14="http://schemas.microsoft.com/office/powerpoint/2010/main" val="9395323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3977" y="98808"/>
            <a:ext cx="7683658" cy="6759192"/>
          </a:xfrm>
          <a:prstGeom prst="rect">
            <a:avLst/>
          </a:prstGeom>
        </p:spPr>
      </p:pic>
      <p:sp>
        <p:nvSpPr>
          <p:cNvPr id="6" name="TextBox 5"/>
          <p:cNvSpPr txBox="1"/>
          <p:nvPr/>
        </p:nvSpPr>
        <p:spPr>
          <a:xfrm>
            <a:off x="9722456" y="275771"/>
            <a:ext cx="2151936" cy="1200329"/>
          </a:xfrm>
          <a:prstGeom prst="rect">
            <a:avLst/>
          </a:prstGeom>
          <a:noFill/>
        </p:spPr>
        <p:txBody>
          <a:bodyPr wrap="none" rtlCol="0">
            <a:spAutoFit/>
          </a:bodyPr>
          <a:lstStyle/>
          <a:p>
            <a:pPr algn="ctr"/>
            <a:r>
              <a:rPr lang="en-US" dirty="0" smtClean="0"/>
              <a:t>C-TIP TMDL </a:t>
            </a:r>
          </a:p>
          <a:p>
            <a:pPr algn="ctr"/>
            <a:r>
              <a:rPr lang="en-US" dirty="0" smtClean="0"/>
              <a:t>implementation plan</a:t>
            </a:r>
          </a:p>
          <a:p>
            <a:pPr algn="ctr"/>
            <a:r>
              <a:rPr lang="en-US" dirty="0" smtClean="0"/>
              <a:t>(</a:t>
            </a:r>
            <a:r>
              <a:rPr lang="en-US" dirty="0" err="1" smtClean="0"/>
              <a:t>Gaadt</a:t>
            </a:r>
            <a:r>
              <a:rPr lang="en-US" dirty="0" smtClean="0"/>
              <a:t> Perspectives, </a:t>
            </a:r>
          </a:p>
          <a:p>
            <a:pPr algn="ctr"/>
            <a:r>
              <a:rPr lang="en-US" dirty="0" smtClean="0"/>
              <a:t>CCWRA, CCCD)</a:t>
            </a:r>
            <a:endParaRPr lang="en-US" dirty="0"/>
          </a:p>
        </p:txBody>
      </p:sp>
    </p:spTree>
    <p:extLst>
      <p:ext uri="{BB962C8B-B14F-4D97-AF65-F5344CB8AC3E}">
        <p14:creationId xmlns:p14="http://schemas.microsoft.com/office/powerpoint/2010/main" val="23948718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7412" y="0"/>
            <a:ext cx="7862047" cy="6693365"/>
          </a:xfrm>
          <a:prstGeom prst="rect">
            <a:avLst/>
          </a:prstGeom>
        </p:spPr>
      </p:pic>
    </p:spTree>
    <p:extLst>
      <p:ext uri="{BB962C8B-B14F-4D97-AF65-F5344CB8AC3E}">
        <p14:creationId xmlns:p14="http://schemas.microsoft.com/office/powerpoint/2010/main" val="38374058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many priorities</a:t>
            </a:r>
            <a:endParaRPr lang="en-US" dirty="0"/>
          </a:p>
        </p:txBody>
      </p:sp>
      <p:sp>
        <p:nvSpPr>
          <p:cNvPr id="3" name="Content Placeholder 2"/>
          <p:cNvSpPr>
            <a:spLocks noGrp="1"/>
          </p:cNvSpPr>
          <p:nvPr>
            <p:ph idx="1"/>
          </p:nvPr>
        </p:nvSpPr>
        <p:spPr/>
        <p:txBody>
          <a:bodyPr/>
          <a:lstStyle/>
          <a:p>
            <a:r>
              <a:rPr lang="en-US" dirty="0" smtClean="0"/>
              <a:t>CTIP</a:t>
            </a:r>
          </a:p>
          <a:p>
            <a:r>
              <a:rPr lang="en-US" dirty="0" smtClean="0"/>
              <a:t>Cluster partners</a:t>
            </a:r>
          </a:p>
          <a:p>
            <a:r>
              <a:rPr lang="en-US" dirty="0" smtClean="0"/>
              <a:t>TMDLs</a:t>
            </a:r>
          </a:p>
          <a:p>
            <a:r>
              <a:rPr lang="en-US" dirty="0" smtClean="0"/>
              <a:t>Purveyors: Wilmington, United, Newark, Aqua, PA American, others</a:t>
            </a:r>
          </a:p>
          <a:p>
            <a:r>
              <a:rPr lang="en-US" dirty="0" smtClean="0"/>
              <a:t>BVA, DNREC, DEP, CCWRA, CCCD, BC, Stroud, Watershed teams, WCU, Municipalities/MS4s, PDE, DNS, </a:t>
            </a:r>
            <a:r>
              <a:rPr lang="en-US" dirty="0"/>
              <a:t>NLT, </a:t>
            </a:r>
            <a:r>
              <a:rPr lang="en-US" dirty="0" smtClean="0"/>
              <a:t>USACE</a:t>
            </a:r>
          </a:p>
          <a:p>
            <a:r>
              <a:rPr lang="en-US" dirty="0" smtClean="0"/>
              <a:t>Coordination </a:t>
            </a:r>
            <a:r>
              <a:rPr lang="en-US" dirty="0"/>
              <a:t>is key.</a:t>
            </a:r>
          </a:p>
          <a:p>
            <a:endParaRPr lang="en-US" dirty="0"/>
          </a:p>
        </p:txBody>
      </p:sp>
    </p:spTree>
    <p:extLst>
      <p:ext uri="{BB962C8B-B14F-4D97-AF65-F5344CB8AC3E}">
        <p14:creationId xmlns:p14="http://schemas.microsoft.com/office/powerpoint/2010/main" val="100934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84" y="155731"/>
            <a:ext cx="10515600" cy="1325563"/>
          </a:xfrm>
        </p:spPr>
        <p:txBody>
          <a:bodyPr>
            <a:normAutofit fontScale="90000"/>
          </a:bodyPr>
          <a:lstStyle/>
          <a:p>
            <a:r>
              <a:rPr lang="en-US" dirty="0" smtClean="0"/>
              <a:t>3 Existing models</a:t>
            </a:r>
            <a:br>
              <a:rPr lang="en-US" dirty="0" smtClean="0"/>
            </a:br>
            <a:r>
              <a:rPr lang="en-US" dirty="0" smtClean="0"/>
              <a:t>TMDL</a:t>
            </a:r>
            <a:r>
              <a:rPr lang="en-US" dirty="0" smtClean="0"/>
              <a:t>, based on HSPF (1994-1998)</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81294"/>
            <a:ext cx="3883201" cy="5040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56500" y="1481294"/>
            <a:ext cx="3885369" cy="5040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5168" y="1481294"/>
            <a:ext cx="3876832" cy="5040000"/>
          </a:xfrm>
          <a:prstGeom prst="rect">
            <a:avLst/>
          </a:prstGeom>
        </p:spPr>
      </p:pic>
    </p:spTree>
    <p:extLst>
      <p:ext uri="{BB962C8B-B14F-4D97-AF65-F5344CB8AC3E}">
        <p14:creationId xmlns:p14="http://schemas.microsoft.com/office/powerpoint/2010/main" val="3741244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514350" indent="-514350">
              <a:buFont typeface="+mj-lt"/>
              <a:buAutoNum type="arabicPeriod"/>
            </a:pPr>
            <a:r>
              <a:rPr lang="en-US" dirty="0" smtClean="0"/>
              <a:t>Overview of the watershed</a:t>
            </a:r>
          </a:p>
          <a:p>
            <a:pPr marL="514350" indent="-514350">
              <a:buFont typeface="+mj-lt"/>
              <a:buAutoNum type="arabicPeriod"/>
            </a:pPr>
            <a:r>
              <a:rPr lang="en-US" dirty="0" smtClean="0"/>
              <a:t>Current </a:t>
            </a:r>
            <a:r>
              <a:rPr lang="en-US" dirty="0" smtClean="0"/>
              <a:t>planning and </a:t>
            </a:r>
            <a:r>
              <a:rPr lang="en-US" dirty="0" smtClean="0"/>
              <a:t>priorities </a:t>
            </a:r>
          </a:p>
          <a:p>
            <a:pPr marL="514350" indent="-514350">
              <a:buFont typeface="+mj-lt"/>
              <a:buAutoNum type="arabicPeriod"/>
            </a:pPr>
            <a:r>
              <a:rPr lang="en-US" dirty="0" smtClean="0"/>
              <a:t>Existing </a:t>
            </a:r>
            <a:r>
              <a:rPr lang="en-US" dirty="0" smtClean="0"/>
              <a:t>modeling approaches (HSPF/TMDL</a:t>
            </a:r>
            <a:r>
              <a:rPr lang="en-US" dirty="0"/>
              <a:t>, </a:t>
            </a:r>
            <a:r>
              <a:rPr lang="en-US" dirty="0" smtClean="0"/>
              <a:t>SPARROW)</a:t>
            </a:r>
          </a:p>
          <a:p>
            <a:pPr marL="514350" indent="-514350">
              <a:buFont typeface="+mj-lt"/>
              <a:buAutoNum type="arabicPeriod"/>
            </a:pPr>
            <a:r>
              <a:rPr lang="en-US" dirty="0" smtClean="0"/>
              <a:t>New modeling </a:t>
            </a:r>
            <a:r>
              <a:rPr lang="en-US" dirty="0" smtClean="0"/>
              <a:t>approaches, Red Clay example (SWAT, </a:t>
            </a:r>
            <a:r>
              <a:rPr lang="en-US" dirty="0" err="1" smtClean="0"/>
              <a:t>MapShed</a:t>
            </a:r>
            <a:r>
              <a:rPr lang="en-US" dirty="0" smtClean="0"/>
              <a:t>, etc.)</a:t>
            </a:r>
          </a:p>
          <a:p>
            <a:pPr lvl="1"/>
            <a:r>
              <a:rPr lang="en-US" dirty="0" smtClean="0"/>
              <a:t>Loads</a:t>
            </a:r>
            <a:endParaRPr lang="en-US" dirty="0" smtClean="0"/>
          </a:p>
          <a:p>
            <a:pPr lvl="1"/>
            <a:r>
              <a:rPr lang="en-US" dirty="0" smtClean="0"/>
              <a:t>Sources</a:t>
            </a:r>
          </a:p>
          <a:p>
            <a:pPr lvl="1"/>
            <a:r>
              <a:rPr lang="en-US" dirty="0" smtClean="0"/>
              <a:t>Reductions and Costs</a:t>
            </a:r>
          </a:p>
          <a:p>
            <a:pPr lvl="1"/>
            <a:r>
              <a:rPr lang="en-US" dirty="0" smtClean="0"/>
              <a:t>Optimization</a:t>
            </a:r>
            <a:endParaRPr lang="en-US" dirty="0" smtClean="0"/>
          </a:p>
          <a:p>
            <a:pPr marL="514350" indent="-514350">
              <a:buFont typeface="+mj-lt"/>
              <a:buAutoNum type="arabicPeriod"/>
            </a:pPr>
            <a:r>
              <a:rPr lang="en-US" dirty="0" smtClean="0"/>
              <a:t>Discussion</a:t>
            </a:r>
          </a:p>
          <a:p>
            <a:pPr lvl="1"/>
            <a:r>
              <a:rPr lang="en-US" dirty="0" smtClean="0"/>
              <a:t>Watershed priorities</a:t>
            </a:r>
            <a:endParaRPr lang="en-US" dirty="0" smtClean="0"/>
          </a:p>
          <a:p>
            <a:pPr lvl="1"/>
            <a:r>
              <a:rPr lang="en-US" dirty="0" smtClean="0"/>
              <a:t>Constituents of concern</a:t>
            </a:r>
          </a:p>
          <a:p>
            <a:pPr lvl="1"/>
            <a:r>
              <a:rPr lang="en-US" dirty="0" smtClean="0"/>
              <a:t>Suite of </a:t>
            </a:r>
            <a:r>
              <a:rPr lang="en-US" dirty="0" smtClean="0"/>
              <a:t>potential BMPs</a:t>
            </a:r>
          </a:p>
          <a:p>
            <a:pPr lvl="1"/>
            <a:r>
              <a:rPr lang="en-US" dirty="0" smtClean="0"/>
              <a:t>Other considerations</a:t>
            </a:r>
            <a:endParaRPr lang="en-US" dirty="0"/>
          </a:p>
        </p:txBody>
      </p:sp>
      <p:sp>
        <p:nvSpPr>
          <p:cNvPr id="4" name="Title 3"/>
          <p:cNvSpPr>
            <a:spLocks noGrp="1"/>
          </p:cNvSpPr>
          <p:nvPr>
            <p:ph type="title"/>
          </p:nvPr>
        </p:nvSpPr>
        <p:spPr/>
        <p:txBody>
          <a:bodyPr/>
          <a:lstStyle/>
          <a:p>
            <a:r>
              <a:rPr lang="en-US" dirty="0" smtClean="0"/>
              <a:t>Topics</a:t>
            </a:r>
            <a:endParaRPr lang="en-US" dirty="0"/>
          </a:p>
        </p:txBody>
      </p:sp>
    </p:spTree>
    <p:extLst>
      <p:ext uri="{BB962C8B-B14F-4D97-AF65-F5344CB8AC3E}">
        <p14:creationId xmlns:p14="http://schemas.microsoft.com/office/powerpoint/2010/main" val="1024077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4114" y="148801"/>
            <a:ext cx="10014857" cy="6400802"/>
          </a:xfrm>
          <a:prstGeom prst="rect">
            <a:avLst/>
          </a:prstGeom>
        </p:spPr>
      </p:pic>
      <p:cxnSp>
        <p:nvCxnSpPr>
          <p:cNvPr id="6" name="Straight Arrow Connector 5"/>
          <p:cNvCxnSpPr/>
          <p:nvPr/>
        </p:nvCxnSpPr>
        <p:spPr>
          <a:xfrm flipH="1">
            <a:off x="6894287" y="4516759"/>
            <a:ext cx="1959428" cy="8708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4120967" y="1799771"/>
            <a:ext cx="3310347" cy="3918858"/>
          </a:xfrm>
          <a:custGeom>
            <a:avLst/>
            <a:gdLst>
              <a:gd name="connsiteX0" fmla="*/ 2671719 w 3310347"/>
              <a:gd name="connsiteY0" fmla="*/ 3918858 h 3918858"/>
              <a:gd name="connsiteX1" fmla="*/ 2613662 w 3310347"/>
              <a:gd name="connsiteY1" fmla="*/ 3788229 h 3918858"/>
              <a:gd name="connsiteX2" fmla="*/ 2584633 w 3310347"/>
              <a:gd name="connsiteY2" fmla="*/ 3744686 h 3918858"/>
              <a:gd name="connsiteX3" fmla="*/ 2526576 w 3310347"/>
              <a:gd name="connsiteY3" fmla="*/ 3628572 h 3918858"/>
              <a:gd name="connsiteX4" fmla="*/ 2497547 w 3310347"/>
              <a:gd name="connsiteY4" fmla="*/ 3585029 h 3918858"/>
              <a:gd name="connsiteX5" fmla="*/ 2468519 w 3310347"/>
              <a:gd name="connsiteY5" fmla="*/ 3512458 h 3918858"/>
              <a:gd name="connsiteX6" fmla="*/ 2410462 w 3310347"/>
              <a:gd name="connsiteY6" fmla="*/ 3425372 h 3918858"/>
              <a:gd name="connsiteX7" fmla="*/ 2352404 w 3310347"/>
              <a:gd name="connsiteY7" fmla="*/ 3280229 h 3918858"/>
              <a:gd name="connsiteX8" fmla="*/ 2279833 w 3310347"/>
              <a:gd name="connsiteY8" fmla="*/ 3106058 h 3918858"/>
              <a:gd name="connsiteX9" fmla="*/ 2250804 w 3310347"/>
              <a:gd name="connsiteY9" fmla="*/ 3018972 h 3918858"/>
              <a:gd name="connsiteX10" fmla="*/ 2221776 w 3310347"/>
              <a:gd name="connsiteY10" fmla="*/ 2960915 h 3918858"/>
              <a:gd name="connsiteX11" fmla="*/ 2149204 w 3310347"/>
              <a:gd name="connsiteY11" fmla="*/ 2786743 h 3918858"/>
              <a:gd name="connsiteX12" fmla="*/ 2091147 w 3310347"/>
              <a:gd name="connsiteY12" fmla="*/ 2685143 h 3918858"/>
              <a:gd name="connsiteX13" fmla="*/ 2062119 w 3310347"/>
              <a:gd name="connsiteY13" fmla="*/ 2641600 h 3918858"/>
              <a:gd name="connsiteX14" fmla="*/ 2047604 w 3310347"/>
              <a:gd name="connsiteY14" fmla="*/ 2598058 h 3918858"/>
              <a:gd name="connsiteX15" fmla="*/ 2004062 w 3310347"/>
              <a:gd name="connsiteY15" fmla="*/ 2510972 h 3918858"/>
              <a:gd name="connsiteX16" fmla="*/ 1946004 w 3310347"/>
              <a:gd name="connsiteY16" fmla="*/ 2423886 h 3918858"/>
              <a:gd name="connsiteX17" fmla="*/ 1873433 w 3310347"/>
              <a:gd name="connsiteY17" fmla="*/ 2307772 h 3918858"/>
              <a:gd name="connsiteX18" fmla="*/ 1699262 w 3310347"/>
              <a:gd name="connsiteY18" fmla="*/ 2162629 h 3918858"/>
              <a:gd name="connsiteX19" fmla="*/ 1554119 w 3310347"/>
              <a:gd name="connsiteY19" fmla="*/ 2061029 h 3918858"/>
              <a:gd name="connsiteX20" fmla="*/ 1510576 w 3310347"/>
              <a:gd name="connsiteY20" fmla="*/ 2046515 h 3918858"/>
              <a:gd name="connsiteX21" fmla="*/ 1321890 w 3310347"/>
              <a:gd name="connsiteY21" fmla="*/ 2002972 h 3918858"/>
              <a:gd name="connsiteX22" fmla="*/ 741319 w 3310347"/>
              <a:gd name="connsiteY22" fmla="*/ 1988458 h 3918858"/>
              <a:gd name="connsiteX23" fmla="*/ 625204 w 3310347"/>
              <a:gd name="connsiteY23" fmla="*/ 1959429 h 3918858"/>
              <a:gd name="connsiteX24" fmla="*/ 509090 w 3310347"/>
              <a:gd name="connsiteY24" fmla="*/ 1886858 h 3918858"/>
              <a:gd name="connsiteX25" fmla="*/ 451033 w 3310347"/>
              <a:gd name="connsiteY25" fmla="*/ 1857829 h 3918858"/>
              <a:gd name="connsiteX26" fmla="*/ 436519 w 3310347"/>
              <a:gd name="connsiteY26" fmla="*/ 1814286 h 3918858"/>
              <a:gd name="connsiteX27" fmla="*/ 378462 w 3310347"/>
              <a:gd name="connsiteY27" fmla="*/ 1698172 h 3918858"/>
              <a:gd name="connsiteX28" fmla="*/ 334919 w 3310347"/>
              <a:gd name="connsiteY28" fmla="*/ 1567543 h 3918858"/>
              <a:gd name="connsiteX29" fmla="*/ 291376 w 3310347"/>
              <a:gd name="connsiteY29" fmla="*/ 1451429 h 3918858"/>
              <a:gd name="connsiteX30" fmla="*/ 262347 w 3310347"/>
              <a:gd name="connsiteY30" fmla="*/ 1393372 h 3918858"/>
              <a:gd name="connsiteX31" fmla="*/ 247833 w 3310347"/>
              <a:gd name="connsiteY31" fmla="*/ 1349829 h 3918858"/>
              <a:gd name="connsiteX32" fmla="*/ 218804 w 3310347"/>
              <a:gd name="connsiteY32" fmla="*/ 1306286 h 3918858"/>
              <a:gd name="connsiteX33" fmla="*/ 117204 w 3310347"/>
              <a:gd name="connsiteY33" fmla="*/ 1190172 h 3918858"/>
              <a:gd name="connsiteX34" fmla="*/ 88176 w 3310347"/>
              <a:gd name="connsiteY34" fmla="*/ 1132115 h 3918858"/>
              <a:gd name="connsiteX35" fmla="*/ 30119 w 3310347"/>
              <a:gd name="connsiteY35" fmla="*/ 1030515 h 3918858"/>
              <a:gd name="connsiteX36" fmla="*/ 15604 w 3310347"/>
              <a:gd name="connsiteY36" fmla="*/ 972458 h 3918858"/>
              <a:gd name="connsiteX37" fmla="*/ 1090 w 3310347"/>
              <a:gd name="connsiteY37" fmla="*/ 812800 h 3918858"/>
              <a:gd name="connsiteX38" fmla="*/ 30119 w 3310347"/>
              <a:gd name="connsiteY38" fmla="*/ 420915 h 3918858"/>
              <a:gd name="connsiteX39" fmla="*/ 44633 w 3310347"/>
              <a:gd name="connsiteY39" fmla="*/ 377372 h 3918858"/>
              <a:gd name="connsiteX40" fmla="*/ 59147 w 3310347"/>
              <a:gd name="connsiteY40" fmla="*/ 319315 h 3918858"/>
              <a:gd name="connsiteX41" fmla="*/ 102690 w 3310347"/>
              <a:gd name="connsiteY41" fmla="*/ 261258 h 3918858"/>
              <a:gd name="connsiteX42" fmla="*/ 160747 w 3310347"/>
              <a:gd name="connsiteY42" fmla="*/ 174172 h 3918858"/>
              <a:gd name="connsiteX43" fmla="*/ 189776 w 3310347"/>
              <a:gd name="connsiteY43" fmla="*/ 130629 h 3918858"/>
              <a:gd name="connsiteX44" fmla="*/ 233319 w 3310347"/>
              <a:gd name="connsiteY44" fmla="*/ 101600 h 3918858"/>
              <a:gd name="connsiteX45" fmla="*/ 334919 w 3310347"/>
              <a:gd name="connsiteY45" fmla="*/ 29029 h 3918858"/>
              <a:gd name="connsiteX46" fmla="*/ 538119 w 3310347"/>
              <a:gd name="connsiteY46" fmla="*/ 0 h 3918858"/>
              <a:gd name="connsiteX47" fmla="*/ 741319 w 3310347"/>
              <a:gd name="connsiteY47" fmla="*/ 43543 h 3918858"/>
              <a:gd name="connsiteX48" fmla="*/ 828404 w 3310347"/>
              <a:gd name="connsiteY48" fmla="*/ 72572 h 3918858"/>
              <a:gd name="connsiteX49" fmla="*/ 871947 w 3310347"/>
              <a:gd name="connsiteY49" fmla="*/ 87086 h 3918858"/>
              <a:gd name="connsiteX50" fmla="*/ 973547 w 3310347"/>
              <a:gd name="connsiteY50" fmla="*/ 130629 h 3918858"/>
              <a:gd name="connsiteX51" fmla="*/ 1031604 w 3310347"/>
              <a:gd name="connsiteY51" fmla="*/ 159658 h 3918858"/>
              <a:gd name="connsiteX52" fmla="*/ 1075147 w 3310347"/>
              <a:gd name="connsiteY52" fmla="*/ 188686 h 3918858"/>
              <a:gd name="connsiteX53" fmla="*/ 1162233 w 3310347"/>
              <a:gd name="connsiteY53" fmla="*/ 203200 h 3918858"/>
              <a:gd name="connsiteX54" fmla="*/ 1263833 w 3310347"/>
              <a:gd name="connsiteY54" fmla="*/ 232229 h 3918858"/>
              <a:gd name="connsiteX55" fmla="*/ 1321890 w 3310347"/>
              <a:gd name="connsiteY55" fmla="*/ 246743 h 3918858"/>
              <a:gd name="connsiteX56" fmla="*/ 1365433 w 3310347"/>
              <a:gd name="connsiteY56" fmla="*/ 261258 h 3918858"/>
              <a:gd name="connsiteX57" fmla="*/ 1423490 w 3310347"/>
              <a:gd name="connsiteY57" fmla="*/ 275772 h 3918858"/>
              <a:gd name="connsiteX58" fmla="*/ 1481547 w 3310347"/>
              <a:gd name="connsiteY58" fmla="*/ 304800 h 3918858"/>
              <a:gd name="connsiteX59" fmla="*/ 1568633 w 3310347"/>
              <a:gd name="connsiteY59" fmla="*/ 333829 h 3918858"/>
              <a:gd name="connsiteX60" fmla="*/ 1655719 w 3310347"/>
              <a:gd name="connsiteY60" fmla="*/ 391886 h 3918858"/>
              <a:gd name="connsiteX61" fmla="*/ 1699262 w 3310347"/>
              <a:gd name="connsiteY61" fmla="*/ 420915 h 3918858"/>
              <a:gd name="connsiteX62" fmla="*/ 1757319 w 3310347"/>
              <a:gd name="connsiteY62" fmla="*/ 449943 h 3918858"/>
              <a:gd name="connsiteX63" fmla="*/ 1844404 w 3310347"/>
              <a:gd name="connsiteY63" fmla="*/ 493486 h 3918858"/>
              <a:gd name="connsiteX64" fmla="*/ 1975033 w 3310347"/>
              <a:gd name="connsiteY64" fmla="*/ 609600 h 3918858"/>
              <a:gd name="connsiteX65" fmla="*/ 2076633 w 3310347"/>
              <a:gd name="connsiteY65" fmla="*/ 740229 h 3918858"/>
              <a:gd name="connsiteX66" fmla="*/ 2120176 w 3310347"/>
              <a:gd name="connsiteY66" fmla="*/ 769258 h 3918858"/>
              <a:gd name="connsiteX67" fmla="*/ 2163719 w 3310347"/>
              <a:gd name="connsiteY67" fmla="*/ 783772 h 3918858"/>
              <a:gd name="connsiteX68" fmla="*/ 2279833 w 3310347"/>
              <a:gd name="connsiteY68" fmla="*/ 812800 h 3918858"/>
              <a:gd name="connsiteX69" fmla="*/ 2323376 w 3310347"/>
              <a:gd name="connsiteY69" fmla="*/ 827315 h 3918858"/>
              <a:gd name="connsiteX70" fmla="*/ 2497547 w 3310347"/>
              <a:gd name="connsiteY70" fmla="*/ 856343 h 3918858"/>
              <a:gd name="connsiteX71" fmla="*/ 2657204 w 3310347"/>
              <a:gd name="connsiteY71" fmla="*/ 928915 h 3918858"/>
              <a:gd name="connsiteX72" fmla="*/ 2700747 w 3310347"/>
              <a:gd name="connsiteY72" fmla="*/ 943429 h 3918858"/>
              <a:gd name="connsiteX73" fmla="*/ 2729776 w 3310347"/>
              <a:gd name="connsiteY73" fmla="*/ 986972 h 3918858"/>
              <a:gd name="connsiteX74" fmla="*/ 2831376 w 3310347"/>
              <a:gd name="connsiteY74" fmla="*/ 1059543 h 3918858"/>
              <a:gd name="connsiteX75" fmla="*/ 2947490 w 3310347"/>
              <a:gd name="connsiteY75" fmla="*/ 1233715 h 3918858"/>
              <a:gd name="connsiteX76" fmla="*/ 2976519 w 3310347"/>
              <a:gd name="connsiteY76" fmla="*/ 1320800 h 3918858"/>
              <a:gd name="connsiteX77" fmla="*/ 2991033 w 3310347"/>
              <a:gd name="connsiteY77" fmla="*/ 1451429 h 3918858"/>
              <a:gd name="connsiteX78" fmla="*/ 3034576 w 3310347"/>
              <a:gd name="connsiteY78" fmla="*/ 1582058 h 3918858"/>
              <a:gd name="connsiteX79" fmla="*/ 3049090 w 3310347"/>
              <a:gd name="connsiteY79" fmla="*/ 1640115 h 3918858"/>
              <a:gd name="connsiteX80" fmla="*/ 3107147 w 3310347"/>
              <a:gd name="connsiteY80" fmla="*/ 1727200 h 3918858"/>
              <a:gd name="connsiteX81" fmla="*/ 3136176 w 3310347"/>
              <a:gd name="connsiteY81" fmla="*/ 1770743 h 3918858"/>
              <a:gd name="connsiteX82" fmla="*/ 3150690 w 3310347"/>
              <a:gd name="connsiteY82" fmla="*/ 1814286 h 3918858"/>
              <a:gd name="connsiteX83" fmla="*/ 3208747 w 3310347"/>
              <a:gd name="connsiteY83" fmla="*/ 1901372 h 3918858"/>
              <a:gd name="connsiteX84" fmla="*/ 3266804 w 3310347"/>
              <a:gd name="connsiteY84" fmla="*/ 2075543 h 3918858"/>
              <a:gd name="connsiteX85" fmla="*/ 3281319 w 3310347"/>
              <a:gd name="connsiteY85" fmla="*/ 2119086 h 3918858"/>
              <a:gd name="connsiteX86" fmla="*/ 3310347 w 3310347"/>
              <a:gd name="connsiteY86" fmla="*/ 2264229 h 3918858"/>
              <a:gd name="connsiteX87" fmla="*/ 3281319 w 3310347"/>
              <a:gd name="connsiteY87" fmla="*/ 2496458 h 3918858"/>
              <a:gd name="connsiteX88" fmla="*/ 3252290 w 3310347"/>
              <a:gd name="connsiteY88" fmla="*/ 2540000 h 3918858"/>
              <a:gd name="connsiteX89" fmla="*/ 3237776 w 3310347"/>
              <a:gd name="connsiteY89" fmla="*/ 2583543 h 3918858"/>
              <a:gd name="connsiteX90" fmla="*/ 3136176 w 3310347"/>
              <a:gd name="connsiteY90" fmla="*/ 2685143 h 3918858"/>
              <a:gd name="connsiteX91" fmla="*/ 3078119 w 3310347"/>
              <a:gd name="connsiteY91" fmla="*/ 2772229 h 3918858"/>
              <a:gd name="connsiteX92" fmla="*/ 3049090 w 3310347"/>
              <a:gd name="connsiteY92" fmla="*/ 2859315 h 3918858"/>
              <a:gd name="connsiteX93" fmla="*/ 3034576 w 3310347"/>
              <a:gd name="connsiteY93" fmla="*/ 2902858 h 3918858"/>
              <a:gd name="connsiteX94" fmla="*/ 3020062 w 3310347"/>
              <a:gd name="connsiteY94" fmla="*/ 3352800 h 391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310347" h="3918858">
                <a:moveTo>
                  <a:pt x="2671719" y="3918858"/>
                </a:moveTo>
                <a:cubicBezTo>
                  <a:pt x="2542402" y="3703329"/>
                  <a:pt x="2688412" y="3962645"/>
                  <a:pt x="2613662" y="3788229"/>
                </a:cubicBezTo>
                <a:cubicBezTo>
                  <a:pt x="2606790" y="3772195"/>
                  <a:pt x="2592986" y="3760000"/>
                  <a:pt x="2584633" y="3744686"/>
                </a:cubicBezTo>
                <a:cubicBezTo>
                  <a:pt x="2563912" y="3706697"/>
                  <a:pt x="2550580" y="3664577"/>
                  <a:pt x="2526576" y="3628572"/>
                </a:cubicBezTo>
                <a:cubicBezTo>
                  <a:pt x="2516900" y="3614058"/>
                  <a:pt x="2505348" y="3600631"/>
                  <a:pt x="2497547" y="3585029"/>
                </a:cubicBezTo>
                <a:cubicBezTo>
                  <a:pt x="2485895" y="3561726"/>
                  <a:pt x="2480995" y="3535330"/>
                  <a:pt x="2468519" y="3512458"/>
                </a:cubicBezTo>
                <a:cubicBezTo>
                  <a:pt x="2451813" y="3481830"/>
                  <a:pt x="2410462" y="3425372"/>
                  <a:pt x="2410462" y="3425372"/>
                </a:cubicBezTo>
                <a:cubicBezTo>
                  <a:pt x="2377324" y="3292827"/>
                  <a:pt x="2422360" y="3455120"/>
                  <a:pt x="2352404" y="3280229"/>
                </a:cubicBezTo>
                <a:cubicBezTo>
                  <a:pt x="2278817" y="3096259"/>
                  <a:pt x="2343645" y="3201772"/>
                  <a:pt x="2279833" y="3106058"/>
                </a:cubicBezTo>
                <a:cubicBezTo>
                  <a:pt x="2270157" y="3077029"/>
                  <a:pt x="2264488" y="3046341"/>
                  <a:pt x="2250804" y="3018972"/>
                </a:cubicBezTo>
                <a:cubicBezTo>
                  <a:pt x="2241128" y="2999620"/>
                  <a:pt x="2229373" y="2981174"/>
                  <a:pt x="2221776" y="2960915"/>
                </a:cubicBezTo>
                <a:cubicBezTo>
                  <a:pt x="2181415" y="2853285"/>
                  <a:pt x="2249485" y="2937168"/>
                  <a:pt x="2149204" y="2786743"/>
                </a:cubicBezTo>
                <a:cubicBezTo>
                  <a:pt x="2078482" y="2680658"/>
                  <a:pt x="2164806" y="2814047"/>
                  <a:pt x="2091147" y="2685143"/>
                </a:cubicBezTo>
                <a:cubicBezTo>
                  <a:pt x="2082492" y="2669997"/>
                  <a:pt x="2069920" y="2657202"/>
                  <a:pt x="2062119" y="2641600"/>
                </a:cubicBezTo>
                <a:cubicBezTo>
                  <a:pt x="2055277" y="2627916"/>
                  <a:pt x="2053818" y="2612039"/>
                  <a:pt x="2047604" y="2598058"/>
                </a:cubicBezTo>
                <a:cubicBezTo>
                  <a:pt x="2034423" y="2568400"/>
                  <a:pt x="2020415" y="2539006"/>
                  <a:pt x="2004062" y="2510972"/>
                </a:cubicBezTo>
                <a:cubicBezTo>
                  <a:pt x="1986483" y="2480836"/>
                  <a:pt x="1961606" y="2455091"/>
                  <a:pt x="1946004" y="2423886"/>
                </a:cubicBezTo>
                <a:cubicBezTo>
                  <a:pt x="1917392" y="2366661"/>
                  <a:pt x="1917398" y="2358017"/>
                  <a:pt x="1873433" y="2307772"/>
                </a:cubicBezTo>
                <a:cubicBezTo>
                  <a:pt x="1814718" y="2240669"/>
                  <a:pt x="1777958" y="2221651"/>
                  <a:pt x="1699262" y="2162629"/>
                </a:cubicBezTo>
                <a:cubicBezTo>
                  <a:pt x="1672768" y="2142759"/>
                  <a:pt x="1575558" y="2068175"/>
                  <a:pt x="1554119" y="2061029"/>
                </a:cubicBezTo>
                <a:lnTo>
                  <a:pt x="1510576" y="2046515"/>
                </a:lnTo>
                <a:cubicBezTo>
                  <a:pt x="1432159" y="1994236"/>
                  <a:pt x="1468833" y="2008850"/>
                  <a:pt x="1321890" y="2002972"/>
                </a:cubicBezTo>
                <a:cubicBezTo>
                  <a:pt x="1128461" y="1995235"/>
                  <a:pt x="934843" y="1993296"/>
                  <a:pt x="741319" y="1988458"/>
                </a:cubicBezTo>
                <a:cubicBezTo>
                  <a:pt x="698729" y="1979940"/>
                  <a:pt x="664253" y="1976164"/>
                  <a:pt x="625204" y="1959429"/>
                </a:cubicBezTo>
                <a:cubicBezTo>
                  <a:pt x="531599" y="1919312"/>
                  <a:pt x="600010" y="1943683"/>
                  <a:pt x="509090" y="1886858"/>
                </a:cubicBezTo>
                <a:cubicBezTo>
                  <a:pt x="490742" y="1875391"/>
                  <a:pt x="470385" y="1867505"/>
                  <a:pt x="451033" y="1857829"/>
                </a:cubicBezTo>
                <a:cubicBezTo>
                  <a:pt x="446195" y="1843315"/>
                  <a:pt x="442850" y="1828214"/>
                  <a:pt x="436519" y="1814286"/>
                </a:cubicBezTo>
                <a:cubicBezTo>
                  <a:pt x="418613" y="1774892"/>
                  <a:pt x="392146" y="1739224"/>
                  <a:pt x="378462" y="1698172"/>
                </a:cubicBezTo>
                <a:lnTo>
                  <a:pt x="334919" y="1567543"/>
                </a:lnTo>
                <a:cubicBezTo>
                  <a:pt x="318963" y="1519677"/>
                  <a:pt x="314508" y="1503477"/>
                  <a:pt x="291376" y="1451429"/>
                </a:cubicBezTo>
                <a:cubicBezTo>
                  <a:pt x="282589" y="1431657"/>
                  <a:pt x="270870" y="1413259"/>
                  <a:pt x="262347" y="1393372"/>
                </a:cubicBezTo>
                <a:cubicBezTo>
                  <a:pt x="256320" y="1379310"/>
                  <a:pt x="254675" y="1363513"/>
                  <a:pt x="247833" y="1349829"/>
                </a:cubicBezTo>
                <a:cubicBezTo>
                  <a:pt x="240032" y="1334227"/>
                  <a:pt x="228943" y="1320481"/>
                  <a:pt x="218804" y="1306286"/>
                </a:cubicBezTo>
                <a:cubicBezTo>
                  <a:pt x="168832" y="1236325"/>
                  <a:pt x="181064" y="1254030"/>
                  <a:pt x="117204" y="1190172"/>
                </a:cubicBezTo>
                <a:cubicBezTo>
                  <a:pt x="107528" y="1170820"/>
                  <a:pt x="98911" y="1150901"/>
                  <a:pt x="88176" y="1132115"/>
                </a:cubicBezTo>
                <a:cubicBezTo>
                  <a:pt x="57547" y="1078515"/>
                  <a:pt x="54046" y="1094320"/>
                  <a:pt x="30119" y="1030515"/>
                </a:cubicBezTo>
                <a:cubicBezTo>
                  <a:pt x="23115" y="1011837"/>
                  <a:pt x="20442" y="991810"/>
                  <a:pt x="15604" y="972458"/>
                </a:cubicBezTo>
                <a:cubicBezTo>
                  <a:pt x="10766" y="919239"/>
                  <a:pt x="1090" y="866239"/>
                  <a:pt x="1090" y="812800"/>
                </a:cubicBezTo>
                <a:cubicBezTo>
                  <a:pt x="1090" y="628781"/>
                  <a:pt x="-8657" y="556628"/>
                  <a:pt x="30119" y="420915"/>
                </a:cubicBezTo>
                <a:cubicBezTo>
                  <a:pt x="34322" y="406204"/>
                  <a:pt x="40430" y="392083"/>
                  <a:pt x="44633" y="377372"/>
                </a:cubicBezTo>
                <a:cubicBezTo>
                  <a:pt x="50113" y="358192"/>
                  <a:pt x="50226" y="337157"/>
                  <a:pt x="59147" y="319315"/>
                </a:cubicBezTo>
                <a:cubicBezTo>
                  <a:pt x="69965" y="297678"/>
                  <a:pt x="88818" y="281076"/>
                  <a:pt x="102690" y="261258"/>
                </a:cubicBezTo>
                <a:cubicBezTo>
                  <a:pt x="122697" y="232677"/>
                  <a:pt x="141395" y="203201"/>
                  <a:pt x="160747" y="174172"/>
                </a:cubicBezTo>
                <a:cubicBezTo>
                  <a:pt x="170423" y="159658"/>
                  <a:pt x="175262" y="140305"/>
                  <a:pt x="189776" y="130629"/>
                </a:cubicBezTo>
                <a:cubicBezTo>
                  <a:pt x="204290" y="120953"/>
                  <a:pt x="219124" y="111739"/>
                  <a:pt x="233319" y="101600"/>
                </a:cubicBezTo>
                <a:cubicBezTo>
                  <a:pt x="237006" y="98967"/>
                  <a:pt x="320520" y="34429"/>
                  <a:pt x="334919" y="29029"/>
                </a:cubicBezTo>
                <a:cubicBezTo>
                  <a:pt x="373832" y="14437"/>
                  <a:pt x="519040" y="2120"/>
                  <a:pt x="538119" y="0"/>
                </a:cubicBezTo>
                <a:cubicBezTo>
                  <a:pt x="657164" y="17007"/>
                  <a:pt x="624763" y="7680"/>
                  <a:pt x="741319" y="43543"/>
                </a:cubicBezTo>
                <a:cubicBezTo>
                  <a:pt x="770565" y="52542"/>
                  <a:pt x="799376" y="62896"/>
                  <a:pt x="828404" y="72572"/>
                </a:cubicBezTo>
                <a:lnTo>
                  <a:pt x="871947" y="87086"/>
                </a:lnTo>
                <a:cubicBezTo>
                  <a:pt x="960190" y="145915"/>
                  <a:pt x="866431" y="90460"/>
                  <a:pt x="973547" y="130629"/>
                </a:cubicBezTo>
                <a:cubicBezTo>
                  <a:pt x="993806" y="138226"/>
                  <a:pt x="1012818" y="148923"/>
                  <a:pt x="1031604" y="159658"/>
                </a:cubicBezTo>
                <a:cubicBezTo>
                  <a:pt x="1046750" y="168313"/>
                  <a:pt x="1058598" y="183170"/>
                  <a:pt x="1075147" y="188686"/>
                </a:cubicBezTo>
                <a:cubicBezTo>
                  <a:pt x="1103066" y="197992"/>
                  <a:pt x="1133375" y="197428"/>
                  <a:pt x="1162233" y="203200"/>
                </a:cubicBezTo>
                <a:cubicBezTo>
                  <a:pt x="1237846" y="218323"/>
                  <a:pt x="1199284" y="213787"/>
                  <a:pt x="1263833" y="232229"/>
                </a:cubicBezTo>
                <a:cubicBezTo>
                  <a:pt x="1283013" y="237709"/>
                  <a:pt x="1302710" y="241263"/>
                  <a:pt x="1321890" y="246743"/>
                </a:cubicBezTo>
                <a:cubicBezTo>
                  <a:pt x="1336601" y="250946"/>
                  <a:pt x="1350722" y="257055"/>
                  <a:pt x="1365433" y="261258"/>
                </a:cubicBezTo>
                <a:cubicBezTo>
                  <a:pt x="1384613" y="266738"/>
                  <a:pt x="1404812" y="268768"/>
                  <a:pt x="1423490" y="275772"/>
                </a:cubicBezTo>
                <a:cubicBezTo>
                  <a:pt x="1443749" y="283369"/>
                  <a:pt x="1461458" y="296764"/>
                  <a:pt x="1481547" y="304800"/>
                </a:cubicBezTo>
                <a:cubicBezTo>
                  <a:pt x="1509957" y="316164"/>
                  <a:pt x="1568633" y="333829"/>
                  <a:pt x="1568633" y="333829"/>
                </a:cubicBezTo>
                <a:lnTo>
                  <a:pt x="1655719" y="391886"/>
                </a:lnTo>
                <a:cubicBezTo>
                  <a:pt x="1670233" y="401562"/>
                  <a:pt x="1683659" y="413114"/>
                  <a:pt x="1699262" y="420915"/>
                </a:cubicBezTo>
                <a:cubicBezTo>
                  <a:pt x="1718614" y="430591"/>
                  <a:pt x="1737432" y="441420"/>
                  <a:pt x="1757319" y="449943"/>
                </a:cubicBezTo>
                <a:cubicBezTo>
                  <a:pt x="1806015" y="470813"/>
                  <a:pt x="1801125" y="455016"/>
                  <a:pt x="1844404" y="493486"/>
                </a:cubicBezTo>
                <a:cubicBezTo>
                  <a:pt x="1993531" y="626043"/>
                  <a:pt x="1876211" y="543720"/>
                  <a:pt x="1975033" y="609600"/>
                </a:cubicBezTo>
                <a:cubicBezTo>
                  <a:pt x="2015492" y="670289"/>
                  <a:pt x="2025473" y="697596"/>
                  <a:pt x="2076633" y="740229"/>
                </a:cubicBezTo>
                <a:cubicBezTo>
                  <a:pt x="2090034" y="751396"/>
                  <a:pt x="2104574" y="761457"/>
                  <a:pt x="2120176" y="769258"/>
                </a:cubicBezTo>
                <a:cubicBezTo>
                  <a:pt x="2133860" y="776100"/>
                  <a:pt x="2148959" y="779747"/>
                  <a:pt x="2163719" y="783772"/>
                </a:cubicBezTo>
                <a:cubicBezTo>
                  <a:pt x="2202209" y="794269"/>
                  <a:pt x="2241985" y="800183"/>
                  <a:pt x="2279833" y="812800"/>
                </a:cubicBezTo>
                <a:cubicBezTo>
                  <a:pt x="2294347" y="817638"/>
                  <a:pt x="2308374" y="824314"/>
                  <a:pt x="2323376" y="827315"/>
                </a:cubicBezTo>
                <a:cubicBezTo>
                  <a:pt x="2446256" y="851891"/>
                  <a:pt x="2393695" y="830380"/>
                  <a:pt x="2497547" y="856343"/>
                </a:cubicBezTo>
                <a:cubicBezTo>
                  <a:pt x="2589323" y="879287"/>
                  <a:pt x="2507095" y="878880"/>
                  <a:pt x="2657204" y="928915"/>
                </a:cubicBezTo>
                <a:lnTo>
                  <a:pt x="2700747" y="943429"/>
                </a:lnTo>
                <a:cubicBezTo>
                  <a:pt x="2710423" y="957943"/>
                  <a:pt x="2717441" y="974637"/>
                  <a:pt x="2729776" y="986972"/>
                </a:cubicBezTo>
                <a:cubicBezTo>
                  <a:pt x="2747782" y="1004978"/>
                  <a:pt x="2806649" y="1043059"/>
                  <a:pt x="2831376" y="1059543"/>
                </a:cubicBezTo>
                <a:cubicBezTo>
                  <a:pt x="2864289" y="1103427"/>
                  <a:pt x="2933825" y="1192722"/>
                  <a:pt x="2947490" y="1233715"/>
                </a:cubicBezTo>
                <a:lnTo>
                  <a:pt x="2976519" y="1320800"/>
                </a:lnTo>
                <a:cubicBezTo>
                  <a:pt x="2981357" y="1364343"/>
                  <a:pt x="2982441" y="1408469"/>
                  <a:pt x="2991033" y="1451429"/>
                </a:cubicBezTo>
                <a:cubicBezTo>
                  <a:pt x="3005544" y="1523982"/>
                  <a:pt x="3020064" y="1524010"/>
                  <a:pt x="3034576" y="1582058"/>
                </a:cubicBezTo>
                <a:cubicBezTo>
                  <a:pt x="3039414" y="1601410"/>
                  <a:pt x="3040169" y="1622273"/>
                  <a:pt x="3049090" y="1640115"/>
                </a:cubicBezTo>
                <a:cubicBezTo>
                  <a:pt x="3064692" y="1671320"/>
                  <a:pt x="3087795" y="1698172"/>
                  <a:pt x="3107147" y="1727200"/>
                </a:cubicBezTo>
                <a:lnTo>
                  <a:pt x="3136176" y="1770743"/>
                </a:lnTo>
                <a:cubicBezTo>
                  <a:pt x="3141014" y="1785257"/>
                  <a:pt x="3143260" y="1800912"/>
                  <a:pt x="3150690" y="1814286"/>
                </a:cubicBezTo>
                <a:cubicBezTo>
                  <a:pt x="3167633" y="1844784"/>
                  <a:pt x="3197714" y="1868274"/>
                  <a:pt x="3208747" y="1901372"/>
                </a:cubicBezTo>
                <a:lnTo>
                  <a:pt x="3266804" y="2075543"/>
                </a:lnTo>
                <a:cubicBezTo>
                  <a:pt x="3271642" y="2090057"/>
                  <a:pt x="3278319" y="2104084"/>
                  <a:pt x="3281319" y="2119086"/>
                </a:cubicBezTo>
                <a:lnTo>
                  <a:pt x="3310347" y="2264229"/>
                </a:lnTo>
                <a:cubicBezTo>
                  <a:pt x="3308760" y="2281692"/>
                  <a:pt x="3299314" y="2448471"/>
                  <a:pt x="3281319" y="2496458"/>
                </a:cubicBezTo>
                <a:cubicBezTo>
                  <a:pt x="3275194" y="2512791"/>
                  <a:pt x="3261966" y="2525486"/>
                  <a:pt x="3252290" y="2540000"/>
                </a:cubicBezTo>
                <a:cubicBezTo>
                  <a:pt x="3247452" y="2554514"/>
                  <a:pt x="3245367" y="2570259"/>
                  <a:pt x="3237776" y="2583543"/>
                </a:cubicBezTo>
                <a:cubicBezTo>
                  <a:pt x="3203910" y="2642809"/>
                  <a:pt x="3189394" y="2645229"/>
                  <a:pt x="3136176" y="2685143"/>
                </a:cubicBezTo>
                <a:cubicBezTo>
                  <a:pt x="3088161" y="2829192"/>
                  <a:pt x="3168718" y="2609151"/>
                  <a:pt x="3078119" y="2772229"/>
                </a:cubicBezTo>
                <a:cubicBezTo>
                  <a:pt x="3063259" y="2798977"/>
                  <a:pt x="3058766" y="2830286"/>
                  <a:pt x="3049090" y="2859315"/>
                </a:cubicBezTo>
                <a:lnTo>
                  <a:pt x="3034576" y="2902858"/>
                </a:lnTo>
                <a:cubicBezTo>
                  <a:pt x="2977224" y="3074917"/>
                  <a:pt x="3020062" y="2931083"/>
                  <a:pt x="3020062" y="33528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31429" y="2148114"/>
            <a:ext cx="2644570" cy="369332"/>
          </a:xfrm>
          <a:prstGeom prst="rect">
            <a:avLst/>
          </a:prstGeom>
          <a:noFill/>
        </p:spPr>
        <p:txBody>
          <a:bodyPr wrap="none" rtlCol="0">
            <a:spAutoFit/>
          </a:bodyPr>
          <a:lstStyle/>
          <a:p>
            <a:r>
              <a:rPr lang="en-US" dirty="0" smtClean="0"/>
              <a:t>Red Clay Creek Watershed</a:t>
            </a:r>
          </a:p>
        </p:txBody>
      </p:sp>
      <p:sp>
        <p:nvSpPr>
          <p:cNvPr id="11" name="TextBox 10"/>
          <p:cNvSpPr txBox="1"/>
          <p:nvPr/>
        </p:nvSpPr>
        <p:spPr>
          <a:xfrm>
            <a:off x="4636494" y="1040824"/>
            <a:ext cx="6002477" cy="584775"/>
          </a:xfrm>
          <a:prstGeom prst="rect">
            <a:avLst/>
          </a:prstGeom>
          <a:noFill/>
        </p:spPr>
        <p:txBody>
          <a:bodyPr wrap="none" rtlCol="0">
            <a:spAutoFit/>
          </a:bodyPr>
          <a:lstStyle/>
          <a:p>
            <a:r>
              <a:rPr lang="en-US" sz="3200" dirty="0" smtClean="0"/>
              <a:t>USGS SPARROW model: NITROGEN</a:t>
            </a:r>
            <a:endParaRPr lang="en-US" sz="3200"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25599" y="0"/>
            <a:ext cx="8476344" cy="689798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25599" y="0"/>
            <a:ext cx="8548914" cy="6743924"/>
          </a:xfrm>
          <a:prstGeom prst="rect">
            <a:avLst/>
          </a:prstGeom>
        </p:spPr>
      </p:pic>
    </p:spTree>
    <p:extLst>
      <p:ext uri="{BB962C8B-B14F-4D97-AF65-F5344CB8AC3E}">
        <p14:creationId xmlns:p14="http://schemas.microsoft.com/office/powerpoint/2010/main" val="38748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1885" y="0"/>
            <a:ext cx="11117943" cy="6909457"/>
          </a:xfrm>
          <a:prstGeom prst="rect">
            <a:avLst/>
          </a:prstGeom>
        </p:spPr>
      </p:pic>
      <p:sp>
        <p:nvSpPr>
          <p:cNvPr id="5" name="TextBox 4"/>
          <p:cNvSpPr txBox="1"/>
          <p:nvPr/>
        </p:nvSpPr>
        <p:spPr>
          <a:xfrm>
            <a:off x="6226629" y="2714172"/>
            <a:ext cx="1335750" cy="461665"/>
          </a:xfrm>
          <a:prstGeom prst="rect">
            <a:avLst/>
          </a:prstGeom>
          <a:noFill/>
        </p:spPr>
        <p:txBody>
          <a:bodyPr wrap="none" rtlCol="0">
            <a:spAutoFit/>
          </a:bodyPr>
          <a:lstStyle/>
          <a:p>
            <a:r>
              <a:rPr lang="en-US" sz="2400" dirty="0" smtClean="0"/>
              <a:t>Rock Run</a:t>
            </a:r>
            <a:endParaRPr lang="en-US" sz="2400" dirty="0"/>
          </a:p>
        </p:txBody>
      </p:sp>
      <p:cxnSp>
        <p:nvCxnSpPr>
          <p:cNvPr id="7" name="Straight Arrow Connector 6"/>
          <p:cNvCxnSpPr/>
          <p:nvPr/>
        </p:nvCxnSpPr>
        <p:spPr>
          <a:xfrm flipH="1">
            <a:off x="5791200" y="3175837"/>
            <a:ext cx="798286" cy="2788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36494" y="1040824"/>
            <a:ext cx="6562759" cy="584775"/>
          </a:xfrm>
          <a:prstGeom prst="rect">
            <a:avLst/>
          </a:prstGeom>
          <a:noFill/>
        </p:spPr>
        <p:txBody>
          <a:bodyPr wrap="none" rtlCol="0">
            <a:spAutoFit/>
          </a:bodyPr>
          <a:lstStyle/>
          <a:p>
            <a:r>
              <a:rPr lang="en-US" sz="3200" dirty="0" smtClean="0"/>
              <a:t>USGS SPARROW model: PHOSPHORUS</a:t>
            </a:r>
            <a:endParaRPr lang="en-US" sz="3200"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2862" y="0"/>
            <a:ext cx="9834492" cy="6858000"/>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4687" y="0"/>
            <a:ext cx="9724571" cy="6874954"/>
          </a:xfrm>
          <a:prstGeom prst="rect">
            <a:avLst/>
          </a:prstGeom>
        </p:spPr>
      </p:pic>
    </p:spTree>
    <p:extLst>
      <p:ext uri="{BB962C8B-B14F-4D97-AF65-F5344CB8AC3E}">
        <p14:creationId xmlns:p14="http://schemas.microsoft.com/office/powerpoint/2010/main" val="424942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Feasibility </a:t>
            </a:r>
            <a:r>
              <a:rPr lang="en-US" dirty="0" smtClean="0"/>
              <a:t>Study—Economic Analysis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4671" y="2031027"/>
            <a:ext cx="11622657" cy="3940533"/>
          </a:xfrm>
          <a:prstGeom prst="rect">
            <a:avLst/>
          </a:prstGeom>
        </p:spPr>
      </p:pic>
    </p:spTree>
    <p:extLst>
      <p:ext uri="{BB962C8B-B14F-4D97-AF65-F5344CB8AC3E}">
        <p14:creationId xmlns:p14="http://schemas.microsoft.com/office/powerpoint/2010/main" val="1231810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45553" y="1545772"/>
            <a:ext cx="7227231" cy="4747427"/>
          </a:xfrm>
          <a:prstGeom prst="rect">
            <a:avLst/>
          </a:prstGeom>
        </p:spPr>
      </p:pic>
      <p:sp>
        <p:nvSpPr>
          <p:cNvPr id="6" name="Title 1"/>
          <p:cNvSpPr>
            <a:spLocks noGrp="1"/>
          </p:cNvSpPr>
          <p:nvPr>
            <p:ph type="title"/>
          </p:nvPr>
        </p:nvSpPr>
        <p:spPr>
          <a:xfrm>
            <a:off x="901368" y="220209"/>
            <a:ext cx="10515600" cy="1325563"/>
          </a:xfrm>
        </p:spPr>
        <p:txBody>
          <a:bodyPr>
            <a:normAutofit fontScale="90000"/>
          </a:bodyPr>
          <a:lstStyle/>
          <a:p>
            <a:r>
              <a:rPr lang="en-US" dirty="0" smtClean="0"/>
              <a:t>Cost Estimates from Economic Study</a:t>
            </a:r>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8534" y="1333676"/>
            <a:ext cx="9191554" cy="5171619"/>
          </a:xfrm>
          <a:prstGeom prst="rect">
            <a:avLst/>
          </a:prstGeom>
        </p:spPr>
      </p:pic>
    </p:spTree>
    <p:extLst>
      <p:ext uri="{BB962C8B-B14F-4D97-AF65-F5344CB8AC3E}">
        <p14:creationId xmlns:p14="http://schemas.microsoft.com/office/powerpoint/2010/main" val="2619595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00" y="320901"/>
            <a:ext cx="10515600" cy="1325563"/>
          </a:xfrm>
        </p:spPr>
        <p:txBody>
          <a:bodyPr/>
          <a:lstStyle/>
          <a:p>
            <a:r>
              <a:rPr lang="en-US" dirty="0" smtClean="0"/>
              <a:t>Estimates from feasibility study</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0000" y="2012269"/>
            <a:ext cx="9615335" cy="3978049"/>
          </a:xfrm>
          <a:prstGeom prst="rect">
            <a:avLst/>
          </a:prstGeom>
        </p:spPr>
      </p:pic>
    </p:spTree>
    <p:extLst>
      <p:ext uri="{BB962C8B-B14F-4D97-AF65-F5344CB8AC3E}">
        <p14:creationId xmlns:p14="http://schemas.microsoft.com/office/powerpoint/2010/main" val="3438903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00" y="320901"/>
            <a:ext cx="10515600" cy="1325563"/>
          </a:xfrm>
        </p:spPr>
        <p:txBody>
          <a:bodyPr/>
          <a:lstStyle/>
          <a:p>
            <a:r>
              <a:rPr lang="en-US" dirty="0" smtClean="0"/>
              <a:t>Estimates from feasibility study</a:t>
            </a:r>
            <a:endParaRPr lang="en-US" dirty="0"/>
          </a:p>
        </p:txBody>
      </p:sp>
      <p:sp>
        <p:nvSpPr>
          <p:cNvPr id="3" name="Content Placeholder 2"/>
          <p:cNvSpPr>
            <a:spLocks noGrp="1"/>
          </p:cNvSpPr>
          <p:nvPr>
            <p:ph idx="1"/>
          </p:nvPr>
        </p:nvSpPr>
        <p:spPr/>
        <p:txBody>
          <a:bodyPr/>
          <a:lstStyle/>
          <a:p>
            <a:endParaRPr lang="en-US"/>
          </a:p>
        </p:txBody>
      </p:sp>
      <p:sp>
        <p:nvSpPr>
          <p:cNvPr id="7" name="TextBox 6"/>
          <p:cNvSpPr txBox="1"/>
          <p:nvPr/>
        </p:nvSpPr>
        <p:spPr>
          <a:xfrm>
            <a:off x="858018" y="6428086"/>
            <a:ext cx="9701125" cy="646331"/>
          </a:xfrm>
          <a:prstGeom prst="rect">
            <a:avLst/>
          </a:prstGeom>
          <a:noFill/>
        </p:spPr>
        <p:txBody>
          <a:bodyPr wrap="square" rtlCol="0">
            <a:spAutoFit/>
          </a:bodyPr>
          <a:lstStyle/>
          <a:p>
            <a:pPr marL="342900" indent="-342900">
              <a:buAutoNum type="arabicPeriod"/>
            </a:pPr>
            <a:r>
              <a:rPr lang="en-US" dirty="0" smtClean="0"/>
              <a:t>Assumes 4% decrease in sediment load can decrease water treatment costs by 1%.</a:t>
            </a:r>
          </a:p>
          <a:p>
            <a:pPr marL="342900" indent="-342900">
              <a:buAutoNum type="arabicPeriod"/>
            </a:pPr>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0487" y="1723456"/>
            <a:ext cx="4766413" cy="4428332"/>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6900" y="1723457"/>
            <a:ext cx="2297707" cy="4453505"/>
          </a:xfrm>
          <a:prstGeom prst="rect">
            <a:avLst/>
          </a:prstGeom>
        </p:spPr>
      </p:pic>
    </p:spTree>
    <p:extLst>
      <p:ext uri="{BB962C8B-B14F-4D97-AF65-F5344CB8AC3E}">
        <p14:creationId xmlns:p14="http://schemas.microsoft.com/office/powerpoint/2010/main" val="3976441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00" y="320901"/>
            <a:ext cx="10515600" cy="1325563"/>
          </a:xfrm>
        </p:spPr>
        <p:txBody>
          <a:bodyPr>
            <a:normAutofit/>
          </a:bodyPr>
          <a:lstStyle/>
          <a:p>
            <a:r>
              <a:rPr lang="en-US" dirty="0" smtClean="0"/>
              <a:t>Total Estimated benefits by sector</a:t>
            </a:r>
            <a:endParaRPr lang="en-US" dirty="0"/>
          </a:p>
        </p:txBody>
      </p:sp>
      <p:sp>
        <p:nvSpPr>
          <p:cNvPr id="4" name="TextBox 3"/>
          <p:cNvSpPr txBox="1"/>
          <p:nvPr/>
        </p:nvSpPr>
        <p:spPr>
          <a:xfrm>
            <a:off x="7399959" y="2068285"/>
            <a:ext cx="4235641" cy="646331"/>
          </a:xfrm>
          <a:prstGeom prst="rect">
            <a:avLst/>
          </a:prstGeom>
          <a:noFill/>
        </p:spPr>
        <p:txBody>
          <a:bodyPr wrap="square" rtlCol="0">
            <a:spAutoFit/>
          </a:bodyPr>
          <a:lstStyle/>
          <a:p>
            <a:r>
              <a:rPr lang="en-US" dirty="0" smtClean="0"/>
              <a:t>Estimated benefits of improved water quality in the Brandywine-Christina cluster</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82518" y="1381789"/>
            <a:ext cx="5101658" cy="5476211"/>
          </a:xfrm>
          <a:prstGeom prst="rect">
            <a:avLst/>
          </a:prstGeom>
        </p:spPr>
      </p:pic>
    </p:spTree>
    <p:extLst>
      <p:ext uri="{BB962C8B-B14F-4D97-AF65-F5344CB8AC3E}">
        <p14:creationId xmlns:p14="http://schemas.microsoft.com/office/powerpoint/2010/main" val="25989008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9342" y="32321"/>
            <a:ext cx="6177837" cy="682568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89342" y="0"/>
            <a:ext cx="6290408" cy="6858003"/>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9344" y="16161"/>
            <a:ext cx="6290406" cy="6858000"/>
          </a:xfrm>
          <a:prstGeom prst="rect">
            <a:avLst/>
          </a:prstGeom>
        </p:spPr>
      </p:pic>
      <p:sp>
        <p:nvSpPr>
          <p:cNvPr id="7" name="TextBox 6"/>
          <p:cNvSpPr txBox="1"/>
          <p:nvPr/>
        </p:nvSpPr>
        <p:spPr>
          <a:xfrm>
            <a:off x="0" y="369332"/>
            <a:ext cx="2922980" cy="2554545"/>
          </a:xfrm>
          <a:prstGeom prst="rect">
            <a:avLst/>
          </a:prstGeom>
          <a:noFill/>
        </p:spPr>
        <p:txBody>
          <a:bodyPr wrap="none" rtlCol="0">
            <a:spAutoFit/>
          </a:bodyPr>
          <a:lstStyle/>
          <a:p>
            <a:r>
              <a:rPr lang="en-US" sz="4000" dirty="0" smtClean="0"/>
              <a:t>4 Modeling</a:t>
            </a:r>
          </a:p>
          <a:p>
            <a:r>
              <a:rPr lang="en-US" sz="4000" dirty="0" smtClean="0"/>
              <a:t>The </a:t>
            </a:r>
            <a:r>
              <a:rPr lang="en-US" sz="4000" dirty="0" smtClean="0"/>
              <a:t>Red </a:t>
            </a:r>
            <a:r>
              <a:rPr lang="en-US" sz="4000" dirty="0" smtClean="0"/>
              <a:t>Clay</a:t>
            </a:r>
          </a:p>
          <a:p>
            <a:r>
              <a:rPr lang="en-US" sz="4000" dirty="0" smtClean="0"/>
              <a:t>Creek</a:t>
            </a:r>
          </a:p>
          <a:p>
            <a:r>
              <a:rPr lang="en-US" sz="4000" dirty="0" smtClean="0"/>
              <a:t>Watershed</a:t>
            </a:r>
          </a:p>
        </p:txBody>
      </p:sp>
    </p:spTree>
    <p:extLst>
      <p:ext uri="{BB962C8B-B14F-4D97-AF65-F5344CB8AC3E}">
        <p14:creationId xmlns:p14="http://schemas.microsoft.com/office/powerpoint/2010/main" val="379525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246914" y="6378756"/>
            <a:ext cx="3337700" cy="631825"/>
          </a:xfrm>
        </p:spPr>
        <p:txBody>
          <a:bodyPr/>
          <a:lstStyle/>
          <a:p>
            <a:r>
              <a:rPr lang="en-US" dirty="0" smtClean="0"/>
              <a:t>SWAT</a:t>
            </a:r>
            <a:endParaRPr lang="en-US" dirty="0"/>
          </a:p>
        </p:txBody>
      </p:sp>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5246915" y="338636"/>
            <a:ext cx="5486400" cy="6040120"/>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8725067" y="6413862"/>
            <a:ext cx="2628733" cy="369332"/>
          </a:xfrm>
          <a:prstGeom prst="rect">
            <a:avLst/>
          </a:prstGeom>
          <a:noFill/>
        </p:spPr>
        <p:txBody>
          <a:bodyPr wrap="none" rtlCol="0">
            <a:spAutoFit/>
          </a:bodyPr>
          <a:lstStyle/>
          <a:p>
            <a:r>
              <a:rPr lang="en-US" dirty="0" smtClean="0"/>
              <a:t>Center for Naval Analyses</a:t>
            </a:r>
            <a:endParaRPr lang="en-US" dirty="0"/>
          </a:p>
        </p:txBody>
      </p:sp>
      <p:pic>
        <p:nvPicPr>
          <p:cNvPr id="9218" name="Picture 2" descr="http://www.mapshed.psu.edu/images/image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2725" y="1717177"/>
            <a:ext cx="4819650" cy="360997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240365" y="5502456"/>
            <a:ext cx="3337700" cy="6318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MapShed</a:t>
            </a:r>
            <a:r>
              <a:rPr lang="en-US" dirty="0" smtClean="0"/>
              <a:t> PRELIMINARY analysis</a:t>
            </a:r>
            <a:endParaRPr lang="en-US" dirty="0"/>
          </a:p>
        </p:txBody>
      </p:sp>
    </p:spTree>
    <p:extLst>
      <p:ext uri="{BB962C8B-B14F-4D97-AF65-F5344CB8AC3E}">
        <p14:creationId xmlns:p14="http://schemas.microsoft.com/office/powerpoint/2010/main" val="4016126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3139869"/>
              </p:ext>
            </p:extLst>
          </p:nvPr>
        </p:nvGraphicFramePr>
        <p:xfrm>
          <a:off x="4627497" y="1616333"/>
          <a:ext cx="3302839" cy="2754430"/>
        </p:xfrm>
        <a:graphic>
          <a:graphicData uri="http://schemas.openxmlformats.org/drawingml/2006/table">
            <a:tbl>
              <a:tblPr/>
              <a:tblGrid>
                <a:gridCol w="707751"/>
                <a:gridCol w="855200"/>
                <a:gridCol w="869944"/>
                <a:gridCol w="869944"/>
              </a:tblGrid>
              <a:tr h="275443">
                <a:tc>
                  <a:txBody>
                    <a:bodyPr/>
                    <a:lstStyle/>
                    <a:p>
                      <a:pPr marR="0" indent="0" algn="l" rtl="0">
                        <a:lnSpc>
                          <a:spcPct val="119000"/>
                        </a:lnSpc>
                        <a:spcBef>
                          <a:spcPts val="0"/>
                        </a:spcBef>
                        <a:spcAft>
                          <a:spcPts val="1400"/>
                        </a:spcAft>
                      </a:pPr>
                      <a:r>
                        <a:rPr lang="en-US" sz="1100" b="1" kern="1400" dirty="0">
                          <a:ln>
                            <a:noFill/>
                          </a:ln>
                          <a:solidFill>
                            <a:srgbClr val="000000"/>
                          </a:solidFill>
                          <a:effectLst/>
                          <a:latin typeface="Calibri" panose="020F0502020204030204" pitchFamily="34" charset="0"/>
                        </a:rPr>
                        <a:t>TN</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C6E0B4"/>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Hay/Past</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Cropland</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Turfgrass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647.22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2900.79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196.96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330.86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1244.31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263.78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324.31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2537.08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299.35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239.19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973.29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90.62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189.53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366.65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166.1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313.49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1823.42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191.28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36.15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99.27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30.92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25.29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26.75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179.35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4.34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4.1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dirty="0">
                          <a:ln>
                            <a:noFill/>
                          </a:ln>
                          <a:solidFill>
                            <a:srgbClr val="000000"/>
                          </a:solidFill>
                          <a:effectLst/>
                          <a:latin typeface="Calibri" panose="020F0502020204030204" pitchFamily="34" charset="0"/>
                        </a:rPr>
                        <a:t>29.48</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bl>
          </a:graphicData>
        </a:graphic>
      </p:graphicFrame>
      <p:sp>
        <p:nvSpPr>
          <p:cNvPr id="6" name="Control 1"/>
          <p:cNvSpPr>
            <a:spLocks noChangeArrowheads="1" noChangeShapeType="1"/>
          </p:cNvSpPr>
          <p:nvPr/>
        </p:nvSpPr>
        <p:spPr bwMode="auto">
          <a:xfrm>
            <a:off x="5730875" y="7035800"/>
            <a:ext cx="2844800" cy="19050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223525129"/>
              </p:ext>
            </p:extLst>
          </p:nvPr>
        </p:nvGraphicFramePr>
        <p:xfrm>
          <a:off x="821978" y="1616333"/>
          <a:ext cx="3598678" cy="2754430"/>
        </p:xfrm>
        <a:graphic>
          <a:graphicData uri="http://schemas.openxmlformats.org/drawingml/2006/table">
            <a:tbl>
              <a:tblPr/>
              <a:tblGrid>
                <a:gridCol w="937471"/>
                <a:gridCol w="876989"/>
                <a:gridCol w="892109"/>
                <a:gridCol w="892109"/>
              </a:tblGrid>
              <a:tr h="275443">
                <a:tc>
                  <a:txBody>
                    <a:bodyPr/>
                    <a:lstStyle/>
                    <a:p>
                      <a:pPr marR="0" indent="0" algn="l" rtl="0">
                        <a:lnSpc>
                          <a:spcPct val="119000"/>
                        </a:lnSpc>
                        <a:spcBef>
                          <a:spcPts val="0"/>
                        </a:spcBef>
                        <a:spcAft>
                          <a:spcPts val="1400"/>
                        </a:spcAft>
                      </a:pPr>
                      <a:r>
                        <a:rPr lang="en-US" sz="1100" b="1" kern="1400" dirty="0">
                          <a:ln>
                            <a:noFill/>
                          </a:ln>
                          <a:solidFill>
                            <a:srgbClr val="000000"/>
                          </a:solidFill>
                          <a:effectLst/>
                          <a:latin typeface="Calibri" panose="020F0502020204030204" pitchFamily="34" charset="0"/>
                        </a:rPr>
                        <a:t>Sediment</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C6E0B4"/>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Hay/Past</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Cropland</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Turfgrass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241.96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1113.45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35.6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124.96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522.49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62.6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117.74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1003.57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60.39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101.24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421.05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21.12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79.07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152.54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42.34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125.95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dirty="0">
                          <a:ln>
                            <a:noFill/>
                          </a:ln>
                          <a:solidFill>
                            <a:srgbClr val="000000"/>
                          </a:solidFill>
                          <a:effectLst/>
                          <a:latin typeface="Calibri" panose="020F0502020204030204" pitchFamily="34" charset="0"/>
                        </a:rPr>
                        <a:t>769.46</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36.21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12.82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39.79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6.48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9.23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10.74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31.33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0.49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0.43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dirty="0">
                          <a:ln>
                            <a:noFill/>
                          </a:ln>
                          <a:solidFill>
                            <a:srgbClr val="000000"/>
                          </a:solidFill>
                          <a:effectLst/>
                          <a:latin typeface="Calibri" panose="020F0502020204030204" pitchFamily="34" charset="0"/>
                        </a:rPr>
                        <a:t>3.03</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bl>
          </a:graphicData>
        </a:graphic>
      </p:graphicFrame>
      <p:sp>
        <p:nvSpPr>
          <p:cNvPr id="8" name="Control 2"/>
          <p:cNvSpPr>
            <a:spLocks noChangeArrowheads="1" noChangeShapeType="1"/>
          </p:cNvSpPr>
          <p:nvPr/>
        </p:nvSpPr>
        <p:spPr bwMode="auto">
          <a:xfrm>
            <a:off x="2708275" y="6654708"/>
            <a:ext cx="3022600" cy="19050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10" name="Table 9"/>
          <p:cNvGraphicFramePr>
            <a:graphicFrameLocks noGrp="1"/>
          </p:cNvGraphicFramePr>
          <p:nvPr>
            <p:extLst>
              <p:ext uri="{D42A27DB-BD31-4B8C-83A1-F6EECF244321}">
                <p14:modId xmlns:p14="http://schemas.microsoft.com/office/powerpoint/2010/main" val="3027515038"/>
              </p:ext>
            </p:extLst>
          </p:nvPr>
        </p:nvGraphicFramePr>
        <p:xfrm>
          <a:off x="8137177" y="1616333"/>
          <a:ext cx="3450758" cy="2754430"/>
        </p:xfrm>
        <a:graphic>
          <a:graphicData uri="http://schemas.openxmlformats.org/drawingml/2006/table">
            <a:tbl>
              <a:tblPr/>
              <a:tblGrid>
                <a:gridCol w="739448"/>
                <a:gridCol w="893500"/>
                <a:gridCol w="908905"/>
                <a:gridCol w="908905"/>
              </a:tblGrid>
              <a:tr h="275443">
                <a:tc>
                  <a:txBody>
                    <a:bodyPr/>
                    <a:lstStyle/>
                    <a:p>
                      <a:pPr marR="0" indent="0" algn="l" rtl="0">
                        <a:lnSpc>
                          <a:spcPct val="119000"/>
                        </a:lnSpc>
                        <a:spcBef>
                          <a:spcPts val="0"/>
                        </a:spcBef>
                        <a:spcAft>
                          <a:spcPts val="1400"/>
                        </a:spcAft>
                      </a:pPr>
                      <a:r>
                        <a:rPr lang="en-US" sz="1100" b="1" kern="1400" dirty="0">
                          <a:ln>
                            <a:noFill/>
                          </a:ln>
                          <a:solidFill>
                            <a:srgbClr val="000000"/>
                          </a:solidFill>
                          <a:effectLst/>
                          <a:latin typeface="Calibri" panose="020F0502020204030204" pitchFamily="34" charset="0"/>
                        </a:rPr>
                        <a:t>TP</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C6E0B4"/>
                    </a:solidFill>
                  </a:tcPr>
                </a:tc>
                <a:tc>
                  <a:txBody>
                    <a:bodyPr/>
                    <a:lstStyle/>
                    <a:p>
                      <a:pPr marR="0" indent="0" algn="l" rtl="0">
                        <a:lnSpc>
                          <a:spcPct val="119000"/>
                        </a:lnSpc>
                        <a:spcBef>
                          <a:spcPts val="0"/>
                        </a:spcBef>
                        <a:spcAft>
                          <a:spcPts val="1400"/>
                        </a:spcAft>
                      </a:pPr>
                      <a:r>
                        <a:rPr lang="en-US" sz="1100" b="1" kern="1400" dirty="0">
                          <a:ln>
                            <a:noFill/>
                          </a:ln>
                          <a:solidFill>
                            <a:srgbClr val="000000"/>
                          </a:solidFill>
                          <a:effectLst/>
                          <a:latin typeface="Calibri" panose="020F0502020204030204" pitchFamily="34" charset="0"/>
                        </a:rPr>
                        <a:t>Hay/Past</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Cropland</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Turfgrass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235.46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907.4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40.19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112.04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384.74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57.43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109.88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753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59.95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74.21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274.5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17.4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58.58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100.37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33.55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R06</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105.44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553.77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36.12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10.45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25.14</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5.32</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7.33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6.77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28.07</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275443">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R09</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0.45</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dirty="0">
                          <a:ln>
                            <a:noFill/>
                          </a:ln>
                          <a:solidFill>
                            <a:srgbClr val="000000"/>
                          </a:solidFill>
                          <a:effectLst/>
                          <a:latin typeface="Calibri" panose="020F0502020204030204" pitchFamily="34" charset="0"/>
                        </a:rPr>
                        <a:t>3.42</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bl>
          </a:graphicData>
        </a:graphic>
      </p:graphicFrame>
      <p:sp>
        <p:nvSpPr>
          <p:cNvPr id="11" name="Control 3"/>
          <p:cNvSpPr>
            <a:spLocks noChangeArrowheads="1" noChangeShapeType="1"/>
          </p:cNvSpPr>
          <p:nvPr/>
        </p:nvSpPr>
        <p:spPr bwMode="auto">
          <a:xfrm>
            <a:off x="9967445" y="7607208"/>
            <a:ext cx="2844800" cy="190500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12" name="TextBox 11"/>
          <p:cNvSpPr txBox="1"/>
          <p:nvPr/>
        </p:nvSpPr>
        <p:spPr>
          <a:xfrm>
            <a:off x="1371600" y="950205"/>
            <a:ext cx="7324890" cy="461665"/>
          </a:xfrm>
          <a:prstGeom prst="rect">
            <a:avLst/>
          </a:prstGeom>
          <a:noFill/>
        </p:spPr>
        <p:txBody>
          <a:bodyPr wrap="none" rtlCol="0">
            <a:spAutoFit/>
          </a:bodyPr>
          <a:lstStyle/>
          <a:p>
            <a:r>
              <a:rPr lang="en-US" sz="2400" dirty="0" smtClean="0"/>
              <a:t>Estimated Annual Agricultural Loads by Land Cover Type</a:t>
            </a:r>
            <a:endParaRPr lang="en-US" sz="2400" dirty="0"/>
          </a:p>
        </p:txBody>
      </p:sp>
      <p:sp>
        <p:nvSpPr>
          <p:cNvPr id="2" name="TextBox 1"/>
          <p:cNvSpPr txBox="1"/>
          <p:nvPr/>
        </p:nvSpPr>
        <p:spPr>
          <a:xfrm>
            <a:off x="8296834" y="4662232"/>
            <a:ext cx="3522118" cy="369332"/>
          </a:xfrm>
          <a:prstGeom prst="rect">
            <a:avLst/>
          </a:prstGeom>
          <a:noFill/>
        </p:spPr>
        <p:txBody>
          <a:bodyPr wrap="none" rtlCol="0">
            <a:spAutoFit/>
          </a:bodyPr>
          <a:lstStyle/>
          <a:p>
            <a:r>
              <a:rPr lang="en-US" dirty="0" err="1" smtClean="0"/>
              <a:t>MapShed</a:t>
            </a:r>
            <a:r>
              <a:rPr lang="en-US" dirty="0" smtClean="0"/>
              <a:t> PRELIMINARY estimates</a:t>
            </a:r>
            <a:endParaRPr lang="en-US" dirty="0"/>
          </a:p>
        </p:txBody>
      </p:sp>
    </p:spTree>
    <p:extLst>
      <p:ext uri="{BB962C8B-B14F-4D97-AF65-F5344CB8AC3E}">
        <p14:creationId xmlns:p14="http://schemas.microsoft.com/office/powerpoint/2010/main" val="278823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Overview	</a:t>
            </a:r>
            <a:endParaRPr lang="en-US" dirty="0"/>
          </a:p>
        </p:txBody>
      </p:sp>
      <p:sp>
        <p:nvSpPr>
          <p:cNvPr id="3" name="Content Placeholder 2"/>
          <p:cNvSpPr>
            <a:spLocks noGrp="1"/>
          </p:cNvSpPr>
          <p:nvPr>
            <p:ph idx="1"/>
          </p:nvPr>
        </p:nvSpPr>
        <p:spPr/>
        <p:txBody>
          <a:bodyPr>
            <a:normAutofit/>
          </a:bodyPr>
          <a:lstStyle/>
          <a:p>
            <a:r>
              <a:rPr lang="en-US" dirty="0" smtClean="0"/>
              <a:t>Intakes</a:t>
            </a:r>
          </a:p>
          <a:p>
            <a:r>
              <a:rPr lang="en-US" dirty="0" smtClean="0"/>
              <a:t>Land Cover</a:t>
            </a:r>
          </a:p>
          <a:p>
            <a:r>
              <a:rPr lang="en-US" dirty="0" smtClean="0"/>
              <a:t>Impaired Streams</a:t>
            </a:r>
            <a:endParaRPr lang="en-US" dirty="0" smtClean="0"/>
          </a:p>
          <a:p>
            <a:r>
              <a:rPr lang="en-US" dirty="0" smtClean="0"/>
              <a:t>Population</a:t>
            </a:r>
          </a:p>
        </p:txBody>
      </p:sp>
    </p:spTree>
    <p:extLst>
      <p:ext uri="{BB962C8B-B14F-4D97-AF65-F5344CB8AC3E}">
        <p14:creationId xmlns:p14="http://schemas.microsoft.com/office/powerpoint/2010/main" val="14017948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523818452"/>
              </p:ext>
            </p:extLst>
          </p:nvPr>
        </p:nvGraphicFramePr>
        <p:xfrm>
          <a:off x="2030598" y="526217"/>
          <a:ext cx="9608146" cy="5780132"/>
        </p:xfrm>
        <a:graphic>
          <a:graphicData uri="http://schemas.openxmlformats.org/presentationml/2006/ole">
            <mc:AlternateContent xmlns:mc="http://schemas.openxmlformats.org/markup-compatibility/2006">
              <mc:Choice xmlns:v="urn:schemas-microsoft-com:vml" Requires="v">
                <p:oleObj spid="_x0000_s13323" name="Worksheet" r:id="rId3" imgW="9972696" imgH="5933950" progId="Excel.Sheet.12">
                  <p:embed/>
                </p:oleObj>
              </mc:Choice>
              <mc:Fallback>
                <p:oleObj name="Worksheet" r:id="rId3" imgW="9972696" imgH="5933950" progId="Excel.Shee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0598" y="526217"/>
                        <a:ext cx="9608146" cy="5780132"/>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12696888"/>
              </p:ext>
            </p:extLst>
          </p:nvPr>
        </p:nvGraphicFramePr>
        <p:xfrm>
          <a:off x="2030598" y="526217"/>
          <a:ext cx="9518594" cy="5726258"/>
        </p:xfrm>
        <a:graphic>
          <a:graphicData uri="http://schemas.openxmlformats.org/presentationml/2006/ole">
            <mc:AlternateContent xmlns:mc="http://schemas.openxmlformats.org/markup-compatibility/2006">
              <mc:Choice xmlns:v="urn:schemas-microsoft-com:vml" Requires="v">
                <p:oleObj spid="_x0000_s13324" name="Worksheet" r:id="rId5" imgW="9972696" imgH="5933950" progId="Excel.Sheet.12">
                  <p:embed/>
                </p:oleObj>
              </mc:Choice>
              <mc:Fallback>
                <p:oleObj name="Worksheet" r:id="rId5" imgW="9972696" imgH="5933950" progId="Excel.Sheet.12">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0598" y="526217"/>
                        <a:ext cx="9518594" cy="5726258"/>
                      </a:xfrm>
                      <a:prstGeom prst="rect">
                        <a:avLst/>
                      </a:prstGeom>
                      <a:noFill/>
                      <a:ln>
                        <a:noFill/>
                      </a:ln>
                    </p:spPr>
                  </p:pic>
                </p:oleObj>
              </mc:Fallback>
            </mc:AlternateContent>
          </a:graphicData>
        </a:graphic>
      </p:graphicFrame>
      <p:sp>
        <p:nvSpPr>
          <p:cNvPr id="2" name="Title 1"/>
          <p:cNvSpPr>
            <a:spLocks noGrp="1"/>
          </p:cNvSpPr>
          <p:nvPr>
            <p:ph type="title"/>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084479202"/>
              </p:ext>
            </p:extLst>
          </p:nvPr>
        </p:nvGraphicFramePr>
        <p:xfrm>
          <a:off x="2030598" y="485944"/>
          <a:ext cx="9840786" cy="5860677"/>
        </p:xfrm>
        <a:graphic>
          <a:graphicData uri="http://schemas.openxmlformats.org/presentationml/2006/ole">
            <mc:AlternateContent xmlns:mc="http://schemas.openxmlformats.org/markup-compatibility/2006">
              <mc:Choice xmlns:v="urn:schemas-microsoft-com:vml" Requires="v">
                <p:oleObj spid="_x0000_s13325" name="Worksheet" r:id="rId7" imgW="9972696" imgH="5933950" progId="Excel.Sheet.12">
                  <p:embed/>
                </p:oleObj>
              </mc:Choice>
              <mc:Fallback>
                <p:oleObj name="Worksheet" r:id="rId7" imgW="9972696" imgH="5933950" progId="Excel.Sheet.12">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30598" y="485944"/>
                        <a:ext cx="9840786" cy="5860677"/>
                      </a:xfrm>
                      <a:prstGeom prst="rect">
                        <a:avLst/>
                      </a:prstGeom>
                      <a:noFill/>
                      <a:ln>
                        <a:noFill/>
                      </a:ln>
                    </p:spPr>
                  </p:pic>
                </p:oleObj>
              </mc:Fallback>
            </mc:AlternateContent>
          </a:graphicData>
        </a:graphic>
      </p:graphicFrame>
      <p:sp>
        <p:nvSpPr>
          <p:cNvPr id="8" name="TextBox 7"/>
          <p:cNvSpPr txBox="1"/>
          <p:nvPr/>
        </p:nvSpPr>
        <p:spPr>
          <a:xfrm>
            <a:off x="7712554" y="6467440"/>
            <a:ext cx="3522118" cy="369332"/>
          </a:xfrm>
          <a:prstGeom prst="rect">
            <a:avLst/>
          </a:prstGeom>
          <a:noFill/>
        </p:spPr>
        <p:txBody>
          <a:bodyPr wrap="none" rtlCol="0">
            <a:spAutoFit/>
          </a:bodyPr>
          <a:lstStyle/>
          <a:p>
            <a:r>
              <a:rPr lang="en-US" dirty="0" err="1" smtClean="0"/>
              <a:t>MapShed</a:t>
            </a:r>
            <a:r>
              <a:rPr lang="en-US" dirty="0" smtClean="0"/>
              <a:t> PRELIMINARY estimates</a:t>
            </a:r>
            <a:endParaRPr lang="en-US" dirty="0"/>
          </a:p>
        </p:txBody>
      </p:sp>
      <p:sp>
        <p:nvSpPr>
          <p:cNvPr id="9" name="TextBox 8"/>
          <p:cNvSpPr txBox="1"/>
          <p:nvPr/>
        </p:nvSpPr>
        <p:spPr>
          <a:xfrm>
            <a:off x="164381" y="3337183"/>
            <a:ext cx="1866217" cy="707886"/>
          </a:xfrm>
          <a:prstGeom prst="rect">
            <a:avLst/>
          </a:prstGeom>
          <a:noFill/>
        </p:spPr>
        <p:txBody>
          <a:bodyPr wrap="none" rtlCol="0">
            <a:spAutoFit/>
          </a:bodyPr>
          <a:lstStyle/>
          <a:p>
            <a:r>
              <a:rPr lang="en-US" sz="4000" dirty="0" smtClean="0"/>
              <a:t>Sources</a:t>
            </a:r>
          </a:p>
        </p:txBody>
      </p:sp>
    </p:spTree>
    <p:extLst>
      <p:ext uri="{BB962C8B-B14F-4D97-AF65-F5344CB8AC3E}">
        <p14:creationId xmlns:p14="http://schemas.microsoft.com/office/powerpoint/2010/main" val="3260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010441723"/>
              </p:ext>
            </p:extLst>
          </p:nvPr>
        </p:nvGraphicFramePr>
        <p:xfrm>
          <a:off x="3409788" y="3613706"/>
          <a:ext cx="5150985" cy="3277900"/>
        </p:xfrm>
        <a:graphic>
          <a:graphicData uri="http://schemas.openxmlformats.org/presentationml/2006/ole">
            <mc:AlternateContent xmlns:mc="http://schemas.openxmlformats.org/markup-compatibility/2006">
              <mc:Choice xmlns:v="urn:schemas-microsoft-com:vml" Requires="v">
                <p:oleObj spid="_x0000_s8224" name="Worksheet" r:id="rId3" imgW="7277183" imgH="4333896" progId="Excel.Sheet.12">
                  <p:embed/>
                </p:oleObj>
              </mc:Choice>
              <mc:Fallback>
                <p:oleObj name="Worksheet" r:id="rId3" imgW="7277183" imgH="4333896" progId="Excel.Shee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788" y="3613706"/>
                        <a:ext cx="5150985" cy="3277900"/>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2522258"/>
              </p:ext>
            </p:extLst>
          </p:nvPr>
        </p:nvGraphicFramePr>
        <p:xfrm>
          <a:off x="561084" y="362681"/>
          <a:ext cx="5086222" cy="3236687"/>
        </p:xfrm>
        <a:graphic>
          <a:graphicData uri="http://schemas.openxmlformats.org/presentationml/2006/ole">
            <mc:AlternateContent xmlns:mc="http://schemas.openxmlformats.org/markup-compatibility/2006">
              <mc:Choice xmlns:v="urn:schemas-microsoft-com:vml" Requires="v">
                <p:oleObj spid="_x0000_s8225" name="Worksheet" r:id="rId5" imgW="7277183" imgH="4333896" progId="Excel.Sheet.12">
                  <p:embed/>
                </p:oleObj>
              </mc:Choice>
              <mc:Fallback>
                <p:oleObj name="Worksheet" r:id="rId5" imgW="7277183" imgH="4333896" progId="Excel.Sheet.1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084" y="362681"/>
                        <a:ext cx="5086222" cy="3236687"/>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59726669"/>
              </p:ext>
            </p:extLst>
          </p:nvPr>
        </p:nvGraphicFramePr>
        <p:xfrm>
          <a:off x="6323255" y="396287"/>
          <a:ext cx="5055944" cy="3217419"/>
        </p:xfrm>
        <a:graphic>
          <a:graphicData uri="http://schemas.openxmlformats.org/presentationml/2006/ole">
            <mc:AlternateContent xmlns:mc="http://schemas.openxmlformats.org/markup-compatibility/2006">
              <mc:Choice xmlns:v="urn:schemas-microsoft-com:vml" Requires="v">
                <p:oleObj spid="_x0000_s8226" name="Worksheet" r:id="rId7" imgW="7277183" imgH="4333896" progId="Excel.Sheet.12">
                  <p:embed/>
                </p:oleObj>
              </mc:Choice>
              <mc:Fallback>
                <p:oleObj name="Worksheet" r:id="rId7" imgW="7277183" imgH="4333896" progId="Excel.Sheet.12">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3255" y="396287"/>
                        <a:ext cx="5055944" cy="3217419"/>
                      </a:xfrm>
                      <a:prstGeom prst="rect">
                        <a:avLst/>
                      </a:prstGeom>
                      <a:noFill/>
                      <a:ln>
                        <a:noFill/>
                      </a:ln>
                    </p:spPr>
                  </p:pic>
                </p:oleObj>
              </mc:Fallback>
            </mc:AlternateContent>
          </a:graphicData>
        </a:graphic>
      </p:graphicFrame>
      <p:sp>
        <p:nvSpPr>
          <p:cNvPr id="7" name="TextBox 6"/>
          <p:cNvSpPr txBox="1"/>
          <p:nvPr/>
        </p:nvSpPr>
        <p:spPr>
          <a:xfrm>
            <a:off x="8669882" y="6488668"/>
            <a:ext cx="3522118" cy="369332"/>
          </a:xfrm>
          <a:prstGeom prst="rect">
            <a:avLst/>
          </a:prstGeom>
          <a:noFill/>
        </p:spPr>
        <p:txBody>
          <a:bodyPr wrap="none" rtlCol="0">
            <a:spAutoFit/>
          </a:bodyPr>
          <a:lstStyle/>
          <a:p>
            <a:r>
              <a:rPr lang="en-US" dirty="0" err="1" smtClean="0"/>
              <a:t>MapShed</a:t>
            </a:r>
            <a:r>
              <a:rPr lang="en-US" dirty="0" smtClean="0"/>
              <a:t> PRELIMINARY estimates</a:t>
            </a:r>
            <a:endParaRPr lang="en-US" dirty="0"/>
          </a:p>
        </p:txBody>
      </p:sp>
      <p:sp>
        <p:nvSpPr>
          <p:cNvPr id="8" name="TextBox 7"/>
          <p:cNvSpPr txBox="1"/>
          <p:nvPr/>
        </p:nvSpPr>
        <p:spPr>
          <a:xfrm>
            <a:off x="9258300" y="4495800"/>
            <a:ext cx="2163349" cy="369332"/>
          </a:xfrm>
          <a:prstGeom prst="rect">
            <a:avLst/>
          </a:prstGeom>
          <a:noFill/>
        </p:spPr>
        <p:txBody>
          <a:bodyPr wrap="none" rtlCol="0">
            <a:spAutoFit/>
          </a:bodyPr>
          <a:lstStyle/>
          <a:p>
            <a:r>
              <a:rPr lang="en-US" dirty="0" smtClean="0"/>
              <a:t>Yields by Land Cover</a:t>
            </a:r>
          </a:p>
        </p:txBody>
      </p:sp>
      <p:sp>
        <p:nvSpPr>
          <p:cNvPr id="9" name="TextBox 8"/>
          <p:cNvSpPr txBox="1"/>
          <p:nvPr/>
        </p:nvSpPr>
        <p:spPr>
          <a:xfrm>
            <a:off x="704850" y="4865132"/>
            <a:ext cx="1866217" cy="707886"/>
          </a:xfrm>
          <a:prstGeom prst="rect">
            <a:avLst/>
          </a:prstGeom>
          <a:noFill/>
        </p:spPr>
        <p:txBody>
          <a:bodyPr wrap="none" rtlCol="0">
            <a:spAutoFit/>
          </a:bodyPr>
          <a:lstStyle/>
          <a:p>
            <a:r>
              <a:rPr lang="en-US" sz="4000" dirty="0" smtClean="0"/>
              <a:t>Sources</a:t>
            </a:r>
          </a:p>
        </p:txBody>
      </p:sp>
    </p:spTree>
    <p:extLst>
      <p:ext uri="{BB962C8B-B14F-4D97-AF65-F5344CB8AC3E}">
        <p14:creationId xmlns:p14="http://schemas.microsoft.com/office/powerpoint/2010/main" val="2028801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492195242"/>
              </p:ext>
            </p:extLst>
          </p:nvPr>
        </p:nvGraphicFramePr>
        <p:xfrm>
          <a:off x="2348139" y="182880"/>
          <a:ext cx="7545988" cy="4801462"/>
        </p:xfrm>
        <a:graphic>
          <a:graphicData uri="http://schemas.openxmlformats.org/presentationml/2006/ole">
            <mc:AlternateContent xmlns:mc="http://schemas.openxmlformats.org/markup-compatibility/2006">
              <mc:Choice xmlns:v="urn:schemas-microsoft-com:vml" Requires="v">
                <p:oleObj spid="_x0000_s10250" name="Worksheet" r:id="rId3" imgW="7277183" imgH="4333896" progId="Excel.Sheet.12">
                  <p:embed/>
                </p:oleObj>
              </mc:Choice>
              <mc:Fallback>
                <p:oleObj name="Worksheet" r:id="rId3" imgW="7277183" imgH="4333896" progId="Excel.Shee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139" y="182880"/>
                        <a:ext cx="7545988" cy="4801462"/>
                      </a:xfrm>
                      <a:prstGeom prst="rect">
                        <a:avLst/>
                      </a:prstGeom>
                      <a:noFill/>
                      <a:ln>
                        <a:noFill/>
                      </a:ln>
                    </p:spPr>
                  </p:pic>
                </p:oleObj>
              </mc:Fallback>
            </mc:AlternateContent>
          </a:graphicData>
        </a:graphic>
      </p:graphicFrame>
      <p:sp>
        <p:nvSpPr>
          <p:cNvPr id="6" name="TextBox 5"/>
          <p:cNvSpPr txBox="1"/>
          <p:nvPr/>
        </p:nvSpPr>
        <p:spPr>
          <a:xfrm>
            <a:off x="3394920" y="4984342"/>
            <a:ext cx="1440138" cy="646331"/>
          </a:xfrm>
          <a:prstGeom prst="rect">
            <a:avLst/>
          </a:prstGeom>
          <a:noFill/>
        </p:spPr>
        <p:txBody>
          <a:bodyPr wrap="none" rtlCol="0">
            <a:spAutoFit/>
          </a:bodyPr>
          <a:lstStyle/>
          <a:p>
            <a:r>
              <a:rPr lang="en-US" dirty="0" smtClean="0"/>
              <a:t>PSU (Evans) </a:t>
            </a:r>
          </a:p>
          <a:p>
            <a:r>
              <a:rPr lang="en-US" dirty="0" smtClean="0"/>
              <a:t>2010 LU data</a:t>
            </a:r>
            <a:endParaRPr lang="en-US" dirty="0"/>
          </a:p>
        </p:txBody>
      </p:sp>
      <p:sp>
        <p:nvSpPr>
          <p:cNvPr id="7" name="TextBox 6"/>
          <p:cNvSpPr txBox="1"/>
          <p:nvPr/>
        </p:nvSpPr>
        <p:spPr>
          <a:xfrm>
            <a:off x="3239589" y="5630673"/>
            <a:ext cx="1750800" cy="369332"/>
          </a:xfrm>
          <a:prstGeom prst="rect">
            <a:avLst/>
          </a:prstGeom>
          <a:noFill/>
        </p:spPr>
        <p:txBody>
          <a:bodyPr wrap="none" rtlCol="0">
            <a:spAutoFit/>
          </a:bodyPr>
          <a:lstStyle/>
          <a:p>
            <a:r>
              <a:rPr lang="en-US" dirty="0" smtClean="0">
                <a:solidFill>
                  <a:srgbClr val="FF0000"/>
                </a:solidFill>
              </a:rPr>
              <a:t>* PRELIMINARY</a:t>
            </a:r>
            <a:endParaRPr lang="en-US" dirty="0">
              <a:solidFill>
                <a:srgbClr val="FF0000"/>
              </a:solidFill>
            </a:endParaRPr>
          </a:p>
        </p:txBody>
      </p:sp>
      <p:sp>
        <p:nvSpPr>
          <p:cNvPr id="8" name="TextBox 7"/>
          <p:cNvSpPr txBox="1"/>
          <p:nvPr/>
        </p:nvSpPr>
        <p:spPr>
          <a:xfrm>
            <a:off x="4990389" y="4986543"/>
            <a:ext cx="1320233" cy="369332"/>
          </a:xfrm>
          <a:prstGeom prst="rect">
            <a:avLst/>
          </a:prstGeom>
          <a:noFill/>
        </p:spPr>
        <p:txBody>
          <a:bodyPr wrap="none" rtlCol="0">
            <a:spAutoFit/>
          </a:bodyPr>
          <a:lstStyle/>
          <a:p>
            <a:r>
              <a:rPr lang="en-US" dirty="0" smtClean="0"/>
              <a:t>USGS, 2002</a:t>
            </a:r>
            <a:endParaRPr lang="en-US" dirty="0"/>
          </a:p>
        </p:txBody>
      </p:sp>
      <p:sp>
        <p:nvSpPr>
          <p:cNvPr id="9" name="TextBox 8"/>
          <p:cNvSpPr txBox="1"/>
          <p:nvPr/>
        </p:nvSpPr>
        <p:spPr>
          <a:xfrm>
            <a:off x="6704476" y="4984342"/>
            <a:ext cx="1432059" cy="923330"/>
          </a:xfrm>
          <a:prstGeom prst="rect">
            <a:avLst/>
          </a:prstGeom>
          <a:noFill/>
        </p:spPr>
        <p:txBody>
          <a:bodyPr wrap="none" rtlCol="0">
            <a:spAutoFit/>
          </a:bodyPr>
          <a:lstStyle/>
          <a:p>
            <a:r>
              <a:rPr lang="en-US" dirty="0" smtClean="0"/>
              <a:t>2006 TMDL</a:t>
            </a:r>
            <a:br>
              <a:rPr lang="en-US" dirty="0" smtClean="0"/>
            </a:br>
            <a:r>
              <a:rPr lang="en-US" dirty="0" smtClean="0"/>
              <a:t>USGS/HSPF </a:t>
            </a:r>
          </a:p>
          <a:p>
            <a:r>
              <a:rPr lang="en-US" dirty="0" smtClean="0"/>
              <a:t>1994-1998</a:t>
            </a:r>
            <a:endParaRPr lang="en-US" dirty="0"/>
          </a:p>
        </p:txBody>
      </p:sp>
      <p:sp>
        <p:nvSpPr>
          <p:cNvPr id="10" name="TextBox 9"/>
          <p:cNvSpPr txBox="1"/>
          <p:nvPr/>
        </p:nvSpPr>
        <p:spPr>
          <a:xfrm>
            <a:off x="8264499" y="4984341"/>
            <a:ext cx="1293944" cy="646331"/>
          </a:xfrm>
          <a:prstGeom prst="rect">
            <a:avLst/>
          </a:prstGeom>
          <a:noFill/>
        </p:spPr>
        <p:txBody>
          <a:bodyPr wrap="none" rtlCol="0">
            <a:spAutoFit/>
          </a:bodyPr>
          <a:lstStyle/>
          <a:p>
            <a:r>
              <a:rPr lang="en-US" dirty="0" smtClean="0"/>
              <a:t>@Stanton, </a:t>
            </a:r>
          </a:p>
          <a:p>
            <a:r>
              <a:rPr lang="en-US" dirty="0" smtClean="0"/>
              <a:t>2009-2011</a:t>
            </a:r>
            <a:endParaRPr lang="en-US" dirty="0"/>
          </a:p>
        </p:txBody>
      </p:sp>
      <p:sp>
        <p:nvSpPr>
          <p:cNvPr id="11" name="Double Brace 10"/>
          <p:cNvSpPr/>
          <p:nvPr/>
        </p:nvSpPr>
        <p:spPr>
          <a:xfrm>
            <a:off x="3209819" y="4984341"/>
            <a:ext cx="1780570" cy="103196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6983655" y="2677886"/>
            <a:ext cx="829073" cy="276999"/>
          </a:xfrm>
          <a:prstGeom prst="rect">
            <a:avLst/>
          </a:prstGeom>
          <a:noFill/>
        </p:spPr>
        <p:txBody>
          <a:bodyPr wrap="none" rtlCol="0">
            <a:spAutoFit/>
          </a:bodyPr>
          <a:lstStyle/>
          <a:p>
            <a:r>
              <a:rPr lang="en-US" sz="1200" dirty="0" smtClean="0">
                <a:solidFill>
                  <a:schemeClr val="bg1"/>
                </a:solidFill>
              </a:rPr>
              <a:t>Allocation</a:t>
            </a:r>
            <a:endParaRPr lang="en-US" sz="1200" dirty="0">
              <a:solidFill>
                <a:schemeClr val="bg1"/>
              </a:solidFill>
            </a:endParaRPr>
          </a:p>
        </p:txBody>
      </p:sp>
      <p:sp>
        <p:nvSpPr>
          <p:cNvPr id="13" name="TextBox 12"/>
          <p:cNvSpPr txBox="1"/>
          <p:nvPr/>
        </p:nvSpPr>
        <p:spPr>
          <a:xfrm>
            <a:off x="274544" y="629309"/>
            <a:ext cx="1459054" cy="707886"/>
          </a:xfrm>
          <a:prstGeom prst="rect">
            <a:avLst/>
          </a:prstGeom>
          <a:noFill/>
        </p:spPr>
        <p:txBody>
          <a:bodyPr wrap="none" rtlCol="0">
            <a:spAutoFit/>
          </a:bodyPr>
          <a:lstStyle/>
          <a:p>
            <a:r>
              <a:rPr lang="en-US" sz="4000" dirty="0" smtClean="0"/>
              <a:t>Loads</a:t>
            </a:r>
            <a:endParaRPr lang="en-US" sz="4000" dirty="0" smtClean="0"/>
          </a:p>
        </p:txBody>
      </p:sp>
    </p:spTree>
    <p:extLst>
      <p:ext uri="{BB962C8B-B14F-4D97-AF65-F5344CB8AC3E}">
        <p14:creationId xmlns:p14="http://schemas.microsoft.com/office/powerpoint/2010/main" val="14229514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94920" y="4984342"/>
            <a:ext cx="1440138" cy="646331"/>
          </a:xfrm>
          <a:prstGeom prst="rect">
            <a:avLst/>
          </a:prstGeom>
          <a:noFill/>
        </p:spPr>
        <p:txBody>
          <a:bodyPr wrap="none" rtlCol="0">
            <a:spAutoFit/>
          </a:bodyPr>
          <a:lstStyle/>
          <a:p>
            <a:r>
              <a:rPr lang="en-US" dirty="0" smtClean="0"/>
              <a:t>PSU (Evans) </a:t>
            </a:r>
          </a:p>
          <a:p>
            <a:r>
              <a:rPr lang="en-US" dirty="0" smtClean="0"/>
              <a:t>2010 LU data</a:t>
            </a:r>
            <a:endParaRPr lang="en-US" dirty="0"/>
          </a:p>
        </p:txBody>
      </p:sp>
      <p:sp>
        <p:nvSpPr>
          <p:cNvPr id="7" name="TextBox 6"/>
          <p:cNvSpPr txBox="1"/>
          <p:nvPr/>
        </p:nvSpPr>
        <p:spPr>
          <a:xfrm>
            <a:off x="3239589" y="5630673"/>
            <a:ext cx="1750800" cy="369332"/>
          </a:xfrm>
          <a:prstGeom prst="rect">
            <a:avLst/>
          </a:prstGeom>
          <a:noFill/>
        </p:spPr>
        <p:txBody>
          <a:bodyPr wrap="none" rtlCol="0">
            <a:spAutoFit/>
          </a:bodyPr>
          <a:lstStyle/>
          <a:p>
            <a:r>
              <a:rPr lang="en-US" dirty="0" smtClean="0">
                <a:solidFill>
                  <a:srgbClr val="FF0000"/>
                </a:solidFill>
              </a:rPr>
              <a:t>* PRELIMINARY</a:t>
            </a:r>
            <a:endParaRPr lang="en-US" dirty="0">
              <a:solidFill>
                <a:srgbClr val="FF0000"/>
              </a:solidFill>
            </a:endParaRPr>
          </a:p>
        </p:txBody>
      </p:sp>
      <p:sp>
        <p:nvSpPr>
          <p:cNvPr id="8" name="TextBox 7"/>
          <p:cNvSpPr txBox="1"/>
          <p:nvPr/>
        </p:nvSpPr>
        <p:spPr>
          <a:xfrm>
            <a:off x="4990389" y="4986543"/>
            <a:ext cx="1320233" cy="369332"/>
          </a:xfrm>
          <a:prstGeom prst="rect">
            <a:avLst/>
          </a:prstGeom>
          <a:noFill/>
        </p:spPr>
        <p:txBody>
          <a:bodyPr wrap="none" rtlCol="0">
            <a:spAutoFit/>
          </a:bodyPr>
          <a:lstStyle/>
          <a:p>
            <a:r>
              <a:rPr lang="en-US" dirty="0" smtClean="0"/>
              <a:t>USGS, 2002</a:t>
            </a:r>
            <a:endParaRPr lang="en-US" dirty="0"/>
          </a:p>
        </p:txBody>
      </p:sp>
      <p:sp>
        <p:nvSpPr>
          <p:cNvPr id="9" name="TextBox 8"/>
          <p:cNvSpPr txBox="1"/>
          <p:nvPr/>
        </p:nvSpPr>
        <p:spPr>
          <a:xfrm>
            <a:off x="6704476" y="4984342"/>
            <a:ext cx="1432059" cy="923330"/>
          </a:xfrm>
          <a:prstGeom prst="rect">
            <a:avLst/>
          </a:prstGeom>
          <a:noFill/>
        </p:spPr>
        <p:txBody>
          <a:bodyPr wrap="none" rtlCol="0">
            <a:spAutoFit/>
          </a:bodyPr>
          <a:lstStyle/>
          <a:p>
            <a:r>
              <a:rPr lang="en-US" dirty="0" smtClean="0"/>
              <a:t>2006 TMDL</a:t>
            </a:r>
            <a:br>
              <a:rPr lang="en-US" dirty="0" smtClean="0"/>
            </a:br>
            <a:r>
              <a:rPr lang="en-US" dirty="0" smtClean="0"/>
              <a:t>USGS/HSPF </a:t>
            </a:r>
          </a:p>
          <a:p>
            <a:r>
              <a:rPr lang="en-US" dirty="0" smtClean="0"/>
              <a:t>1994-1998</a:t>
            </a:r>
            <a:endParaRPr lang="en-US" dirty="0"/>
          </a:p>
        </p:txBody>
      </p:sp>
      <p:sp>
        <p:nvSpPr>
          <p:cNvPr id="10" name="TextBox 9"/>
          <p:cNvSpPr txBox="1"/>
          <p:nvPr/>
        </p:nvSpPr>
        <p:spPr>
          <a:xfrm>
            <a:off x="8264499" y="4984341"/>
            <a:ext cx="1293944" cy="646331"/>
          </a:xfrm>
          <a:prstGeom prst="rect">
            <a:avLst/>
          </a:prstGeom>
          <a:noFill/>
        </p:spPr>
        <p:txBody>
          <a:bodyPr wrap="none" rtlCol="0">
            <a:spAutoFit/>
          </a:bodyPr>
          <a:lstStyle/>
          <a:p>
            <a:r>
              <a:rPr lang="en-US" dirty="0" smtClean="0"/>
              <a:t>@Stanton, </a:t>
            </a:r>
          </a:p>
          <a:p>
            <a:r>
              <a:rPr lang="en-US" dirty="0" smtClean="0"/>
              <a:t>2009-2011</a:t>
            </a:r>
            <a:endParaRPr lang="en-US" dirty="0"/>
          </a:p>
        </p:txBody>
      </p:sp>
      <p:sp>
        <p:nvSpPr>
          <p:cNvPr id="11" name="Double Brace 10"/>
          <p:cNvSpPr/>
          <p:nvPr/>
        </p:nvSpPr>
        <p:spPr>
          <a:xfrm>
            <a:off x="3209819" y="4984341"/>
            <a:ext cx="1780570" cy="103196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994298570"/>
              </p:ext>
            </p:extLst>
          </p:nvPr>
        </p:nvGraphicFramePr>
        <p:xfrm>
          <a:off x="2415041" y="301703"/>
          <a:ext cx="7356476" cy="4681537"/>
        </p:xfrm>
        <a:graphic>
          <a:graphicData uri="http://schemas.openxmlformats.org/presentationml/2006/ole">
            <mc:AlternateContent xmlns:mc="http://schemas.openxmlformats.org/markup-compatibility/2006">
              <mc:Choice xmlns:v="urn:schemas-microsoft-com:vml" Requires="v">
                <p:oleObj spid="_x0000_s11273" name="Worksheet" r:id="rId3" imgW="7277183" imgH="4333896" progId="Excel.Sheet.12">
                  <p:embed/>
                </p:oleObj>
              </mc:Choice>
              <mc:Fallback>
                <p:oleObj name="Worksheet" r:id="rId3" imgW="7277183" imgH="4333896" progId="Excel.Shee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041" y="301703"/>
                        <a:ext cx="7356476"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
        <p:nvSpPr>
          <p:cNvPr id="12" name="TextBox 11"/>
          <p:cNvSpPr txBox="1"/>
          <p:nvPr/>
        </p:nvSpPr>
        <p:spPr>
          <a:xfrm>
            <a:off x="6879152" y="2503971"/>
            <a:ext cx="829073" cy="276999"/>
          </a:xfrm>
          <a:prstGeom prst="rect">
            <a:avLst/>
          </a:prstGeom>
          <a:noFill/>
        </p:spPr>
        <p:txBody>
          <a:bodyPr wrap="none" rtlCol="0">
            <a:spAutoFit/>
          </a:bodyPr>
          <a:lstStyle/>
          <a:p>
            <a:r>
              <a:rPr lang="en-US" sz="1200" dirty="0" smtClean="0">
                <a:solidFill>
                  <a:schemeClr val="bg1"/>
                </a:solidFill>
              </a:rPr>
              <a:t>Allocation</a:t>
            </a:r>
            <a:endParaRPr lang="en-US" sz="1200" dirty="0">
              <a:solidFill>
                <a:schemeClr val="bg1"/>
              </a:solidFill>
            </a:endParaRPr>
          </a:p>
        </p:txBody>
      </p:sp>
      <p:sp>
        <p:nvSpPr>
          <p:cNvPr id="13" name="TextBox 12"/>
          <p:cNvSpPr txBox="1"/>
          <p:nvPr/>
        </p:nvSpPr>
        <p:spPr>
          <a:xfrm>
            <a:off x="274544" y="629309"/>
            <a:ext cx="1459054" cy="707886"/>
          </a:xfrm>
          <a:prstGeom prst="rect">
            <a:avLst/>
          </a:prstGeom>
          <a:noFill/>
        </p:spPr>
        <p:txBody>
          <a:bodyPr wrap="none" rtlCol="0">
            <a:spAutoFit/>
          </a:bodyPr>
          <a:lstStyle/>
          <a:p>
            <a:r>
              <a:rPr lang="en-US" sz="4000" dirty="0" smtClean="0"/>
              <a:t>Loads</a:t>
            </a:r>
            <a:endParaRPr lang="en-US" sz="4000" dirty="0" smtClean="0"/>
          </a:p>
        </p:txBody>
      </p:sp>
    </p:spTree>
    <p:extLst>
      <p:ext uri="{BB962C8B-B14F-4D97-AF65-F5344CB8AC3E}">
        <p14:creationId xmlns:p14="http://schemas.microsoft.com/office/powerpoint/2010/main" val="33449881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394920" y="4984342"/>
            <a:ext cx="1440138" cy="646331"/>
          </a:xfrm>
          <a:prstGeom prst="rect">
            <a:avLst/>
          </a:prstGeom>
          <a:noFill/>
        </p:spPr>
        <p:txBody>
          <a:bodyPr wrap="none" rtlCol="0">
            <a:spAutoFit/>
          </a:bodyPr>
          <a:lstStyle/>
          <a:p>
            <a:r>
              <a:rPr lang="en-US" dirty="0" smtClean="0"/>
              <a:t>PSU (Evans) </a:t>
            </a:r>
          </a:p>
          <a:p>
            <a:r>
              <a:rPr lang="en-US" dirty="0" smtClean="0"/>
              <a:t>2010 LU data</a:t>
            </a:r>
            <a:endParaRPr lang="en-US" dirty="0"/>
          </a:p>
        </p:txBody>
      </p:sp>
      <p:sp>
        <p:nvSpPr>
          <p:cNvPr id="7" name="TextBox 6"/>
          <p:cNvSpPr txBox="1"/>
          <p:nvPr/>
        </p:nvSpPr>
        <p:spPr>
          <a:xfrm>
            <a:off x="3239589" y="5630673"/>
            <a:ext cx="1750800" cy="369332"/>
          </a:xfrm>
          <a:prstGeom prst="rect">
            <a:avLst/>
          </a:prstGeom>
          <a:noFill/>
        </p:spPr>
        <p:txBody>
          <a:bodyPr wrap="none" rtlCol="0">
            <a:spAutoFit/>
          </a:bodyPr>
          <a:lstStyle/>
          <a:p>
            <a:r>
              <a:rPr lang="en-US" dirty="0" smtClean="0">
                <a:solidFill>
                  <a:srgbClr val="FF0000"/>
                </a:solidFill>
              </a:rPr>
              <a:t>* PRELIMINARY</a:t>
            </a:r>
            <a:endParaRPr lang="en-US" dirty="0">
              <a:solidFill>
                <a:srgbClr val="FF0000"/>
              </a:solidFill>
            </a:endParaRPr>
          </a:p>
        </p:txBody>
      </p:sp>
      <p:sp>
        <p:nvSpPr>
          <p:cNvPr id="8" name="TextBox 7"/>
          <p:cNvSpPr txBox="1"/>
          <p:nvPr/>
        </p:nvSpPr>
        <p:spPr>
          <a:xfrm>
            <a:off x="5118353" y="4984341"/>
            <a:ext cx="1320233" cy="369332"/>
          </a:xfrm>
          <a:prstGeom prst="rect">
            <a:avLst/>
          </a:prstGeom>
          <a:noFill/>
        </p:spPr>
        <p:txBody>
          <a:bodyPr wrap="none" rtlCol="0">
            <a:spAutoFit/>
          </a:bodyPr>
          <a:lstStyle/>
          <a:p>
            <a:r>
              <a:rPr lang="en-US" dirty="0" smtClean="0"/>
              <a:t>USGS, 2002</a:t>
            </a:r>
            <a:endParaRPr lang="en-US" dirty="0"/>
          </a:p>
        </p:txBody>
      </p:sp>
      <p:sp>
        <p:nvSpPr>
          <p:cNvPr id="9" name="TextBox 8"/>
          <p:cNvSpPr txBox="1"/>
          <p:nvPr/>
        </p:nvSpPr>
        <p:spPr>
          <a:xfrm>
            <a:off x="6704476" y="4984342"/>
            <a:ext cx="1432059" cy="923330"/>
          </a:xfrm>
          <a:prstGeom prst="rect">
            <a:avLst/>
          </a:prstGeom>
          <a:noFill/>
        </p:spPr>
        <p:txBody>
          <a:bodyPr wrap="none" rtlCol="0">
            <a:spAutoFit/>
          </a:bodyPr>
          <a:lstStyle/>
          <a:p>
            <a:r>
              <a:rPr lang="en-US" dirty="0" smtClean="0"/>
              <a:t>2006 TMDL</a:t>
            </a:r>
            <a:br>
              <a:rPr lang="en-US" dirty="0" smtClean="0"/>
            </a:br>
            <a:r>
              <a:rPr lang="en-US" dirty="0" smtClean="0"/>
              <a:t>USGS/HSPF </a:t>
            </a:r>
          </a:p>
          <a:p>
            <a:r>
              <a:rPr lang="en-US" dirty="0" smtClean="0"/>
              <a:t>1994-1998</a:t>
            </a:r>
            <a:endParaRPr lang="en-US" dirty="0"/>
          </a:p>
        </p:txBody>
      </p:sp>
      <p:sp>
        <p:nvSpPr>
          <p:cNvPr id="10" name="TextBox 9"/>
          <p:cNvSpPr txBox="1"/>
          <p:nvPr/>
        </p:nvSpPr>
        <p:spPr>
          <a:xfrm>
            <a:off x="8264499" y="4984341"/>
            <a:ext cx="2009974" cy="646331"/>
          </a:xfrm>
          <a:prstGeom prst="rect">
            <a:avLst/>
          </a:prstGeom>
          <a:noFill/>
        </p:spPr>
        <p:txBody>
          <a:bodyPr wrap="none" rtlCol="0">
            <a:spAutoFit/>
          </a:bodyPr>
          <a:lstStyle/>
          <a:p>
            <a:r>
              <a:rPr lang="en-US" dirty="0" smtClean="0"/>
              <a:t>@Kennett Square, </a:t>
            </a:r>
          </a:p>
          <a:p>
            <a:r>
              <a:rPr lang="en-US" dirty="0" smtClean="0"/>
              <a:t>2009-2011</a:t>
            </a:r>
            <a:endParaRPr lang="en-US" dirty="0"/>
          </a:p>
        </p:txBody>
      </p:sp>
      <p:sp>
        <p:nvSpPr>
          <p:cNvPr id="11" name="Double Brace 10"/>
          <p:cNvSpPr/>
          <p:nvPr/>
        </p:nvSpPr>
        <p:spPr>
          <a:xfrm>
            <a:off x="3209819" y="4984341"/>
            <a:ext cx="1780570" cy="103196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3772526323"/>
              </p:ext>
            </p:extLst>
          </p:nvPr>
        </p:nvGraphicFramePr>
        <p:xfrm>
          <a:off x="2484362" y="324602"/>
          <a:ext cx="7296150" cy="4643437"/>
        </p:xfrm>
        <a:graphic>
          <a:graphicData uri="http://schemas.openxmlformats.org/presentationml/2006/ole">
            <mc:AlternateContent xmlns:mc="http://schemas.openxmlformats.org/markup-compatibility/2006">
              <mc:Choice xmlns:v="urn:schemas-microsoft-com:vml" Requires="v">
                <p:oleObj spid="_x0000_s12297" name="Worksheet" r:id="rId3" imgW="7277183" imgH="4333896" progId="Excel.Sheet.12">
                  <p:embed/>
                </p:oleObj>
              </mc:Choice>
              <mc:Fallback>
                <p:oleObj name="Worksheet" r:id="rId3" imgW="7277183" imgH="4333896" progId="Excel.Shee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362" y="324602"/>
                        <a:ext cx="72961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oleObj>
              </mc:Fallback>
            </mc:AlternateContent>
          </a:graphicData>
        </a:graphic>
      </p:graphicFrame>
      <p:sp>
        <p:nvSpPr>
          <p:cNvPr id="13" name="TextBox 12"/>
          <p:cNvSpPr txBox="1"/>
          <p:nvPr/>
        </p:nvSpPr>
        <p:spPr>
          <a:xfrm>
            <a:off x="7005968" y="3735977"/>
            <a:ext cx="829073" cy="276999"/>
          </a:xfrm>
          <a:prstGeom prst="rect">
            <a:avLst/>
          </a:prstGeom>
          <a:noFill/>
        </p:spPr>
        <p:txBody>
          <a:bodyPr wrap="none" rtlCol="0">
            <a:spAutoFit/>
          </a:bodyPr>
          <a:lstStyle/>
          <a:p>
            <a:r>
              <a:rPr lang="en-US" sz="1200" dirty="0" smtClean="0">
                <a:solidFill>
                  <a:schemeClr val="bg1"/>
                </a:solidFill>
              </a:rPr>
              <a:t>Allocation</a:t>
            </a:r>
            <a:endParaRPr lang="en-US" sz="1200" dirty="0">
              <a:solidFill>
                <a:schemeClr val="bg1"/>
              </a:solidFill>
            </a:endParaRPr>
          </a:p>
        </p:txBody>
      </p:sp>
      <p:sp>
        <p:nvSpPr>
          <p:cNvPr id="12" name="TextBox 11"/>
          <p:cNvSpPr txBox="1"/>
          <p:nvPr/>
        </p:nvSpPr>
        <p:spPr>
          <a:xfrm>
            <a:off x="274544" y="629309"/>
            <a:ext cx="1459054" cy="707886"/>
          </a:xfrm>
          <a:prstGeom prst="rect">
            <a:avLst/>
          </a:prstGeom>
          <a:noFill/>
        </p:spPr>
        <p:txBody>
          <a:bodyPr wrap="none" rtlCol="0">
            <a:spAutoFit/>
          </a:bodyPr>
          <a:lstStyle/>
          <a:p>
            <a:r>
              <a:rPr lang="en-US" sz="4000" dirty="0" smtClean="0"/>
              <a:t>Loads</a:t>
            </a:r>
            <a:endParaRPr lang="en-US" sz="4000" dirty="0" smtClean="0"/>
          </a:p>
        </p:txBody>
      </p:sp>
    </p:spTree>
    <p:extLst>
      <p:ext uri="{BB962C8B-B14F-4D97-AF65-F5344CB8AC3E}">
        <p14:creationId xmlns:p14="http://schemas.microsoft.com/office/powerpoint/2010/main" val="23550014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1839"/>
            <a:ext cx="10515600" cy="1325563"/>
          </a:xfrm>
        </p:spPr>
        <p:txBody>
          <a:bodyPr>
            <a:normAutofit fontScale="90000"/>
          </a:bodyPr>
          <a:lstStyle/>
          <a:p>
            <a:r>
              <a:rPr lang="en-US" dirty="0" smtClean="0"/>
              <a:t>Example </a:t>
            </a:r>
            <a:r>
              <a:rPr lang="en-US" dirty="0" smtClean="0"/>
              <a:t>ag-source </a:t>
            </a:r>
            <a:r>
              <a:rPr lang="en-US" dirty="0" smtClean="0"/>
              <a:t>loads and potential reductions, by </a:t>
            </a:r>
            <a:r>
              <a:rPr lang="en-US" dirty="0" err="1" smtClean="0"/>
              <a:t>subshed</a:t>
            </a:r>
            <a:endParaRPr lang="en-US" dirty="0"/>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616285482"/>
              </p:ext>
            </p:extLst>
          </p:nvPr>
        </p:nvGraphicFramePr>
        <p:xfrm>
          <a:off x="3783462" y="1825625"/>
          <a:ext cx="7773830" cy="4947783"/>
        </p:xfrm>
        <a:graphic>
          <a:graphicData uri="http://schemas.openxmlformats.org/presentationml/2006/ole">
            <mc:AlternateContent xmlns:mc="http://schemas.openxmlformats.org/markup-compatibility/2006">
              <mc:Choice xmlns:v="urn:schemas-microsoft-com:vml" Requires="v">
                <p:oleObj spid="_x0000_s7181" name="Worksheet" r:id="rId3" imgW="7277183" imgH="4333896" progId="Excel.Sheet.12">
                  <p:embed/>
                </p:oleObj>
              </mc:Choice>
              <mc:Fallback>
                <p:oleObj name="Worksheet" r:id="rId3" imgW="7277183" imgH="4333896" progId="Excel.Shee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462" y="1825625"/>
                        <a:ext cx="7773830" cy="4947783"/>
                      </a:xfrm>
                      <a:prstGeom prst="rect">
                        <a:avLst/>
                      </a:prstGeom>
                      <a:noFill/>
                      <a:ln>
                        <a:noFill/>
                      </a:ln>
                    </p:spPr>
                  </p:pic>
                </p:oleObj>
              </mc:Fallback>
            </mc:AlternateContent>
          </a:graphicData>
        </a:graphic>
      </p:graphicFrame>
      <p:sp>
        <p:nvSpPr>
          <p:cNvPr id="5" name="TextBox 4"/>
          <p:cNvSpPr txBox="1"/>
          <p:nvPr/>
        </p:nvSpPr>
        <p:spPr>
          <a:xfrm>
            <a:off x="628650" y="4597495"/>
            <a:ext cx="2545505" cy="707886"/>
          </a:xfrm>
          <a:prstGeom prst="rect">
            <a:avLst/>
          </a:prstGeom>
          <a:noFill/>
        </p:spPr>
        <p:txBody>
          <a:bodyPr wrap="none" rtlCol="0">
            <a:spAutoFit/>
          </a:bodyPr>
          <a:lstStyle/>
          <a:p>
            <a:r>
              <a:rPr lang="en-US" sz="4000" dirty="0" smtClean="0"/>
              <a:t>Reductions</a:t>
            </a:r>
          </a:p>
        </p:txBody>
      </p:sp>
    </p:spTree>
    <p:extLst>
      <p:ext uri="{BB962C8B-B14F-4D97-AF65-F5344CB8AC3E}">
        <p14:creationId xmlns:p14="http://schemas.microsoft.com/office/powerpoint/2010/main" val="12153538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58360202"/>
              </p:ext>
            </p:extLst>
          </p:nvPr>
        </p:nvGraphicFramePr>
        <p:xfrm>
          <a:off x="2093685" y="2029524"/>
          <a:ext cx="7658100" cy="3477514"/>
        </p:xfrm>
        <a:graphic>
          <a:graphicData uri="http://schemas.openxmlformats.org/drawingml/2006/table">
            <a:tbl>
              <a:tblPr/>
              <a:tblGrid>
                <a:gridCol w="1676400"/>
                <a:gridCol w="939800"/>
                <a:gridCol w="673100"/>
                <a:gridCol w="673100"/>
                <a:gridCol w="901700"/>
                <a:gridCol w="736600"/>
                <a:gridCol w="774700"/>
                <a:gridCol w="1282700"/>
              </a:tblGrid>
              <a:tr h="190500">
                <a:tc>
                  <a:txBody>
                    <a:bodyPr/>
                    <a:lstStyle/>
                    <a:p>
                      <a:pPr marR="0" indent="0" algn="l" rtl="0">
                        <a:lnSpc>
                          <a:spcPct val="119000"/>
                        </a:lnSpc>
                        <a:spcBef>
                          <a:spcPts val="0"/>
                        </a:spcBef>
                        <a:spcAft>
                          <a:spcPts val="1400"/>
                        </a:spcAft>
                      </a:pPr>
                      <a:r>
                        <a:rPr lang="en-US" sz="1100" b="1" kern="1400" dirty="0">
                          <a:ln>
                            <a:noFill/>
                          </a:ln>
                          <a:solidFill>
                            <a:srgbClr val="000000"/>
                          </a:solidFill>
                          <a:effectLst/>
                          <a:latin typeface="Calibri" panose="020F0502020204030204" pitchFamily="34" charset="0"/>
                        </a:rPr>
                        <a:t>BMP</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TotalAg</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AgUnits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Existing</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Potential</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BMPCost</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CostUnits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a:ln>
                            <a:noFill/>
                          </a:ln>
                          <a:solidFill>
                            <a:srgbClr val="000000"/>
                          </a:solidFill>
                          <a:effectLst/>
                          <a:latin typeface="Calibri" panose="020F0502020204030204" pitchFamily="34" charset="0"/>
                        </a:rPr>
                        <a:t>TotPotAnnualCost</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356934">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Cover Crops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1,187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acres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1,187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40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$/ac/year</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47,469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356934">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Conservation Tillage</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1,187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acres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1,187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$/ac/year</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dirty="0">
                          <a:ln>
                            <a:noFill/>
                          </a:ln>
                          <a:solidFill>
                            <a:srgbClr val="000000"/>
                          </a:solidFill>
                          <a:effectLst/>
                          <a:latin typeface="Calibri" panose="020F0502020204030204" pitchFamily="34" charset="0"/>
                        </a:rPr>
                        <a:t>                                      -   </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356934">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Contour Farming</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1,187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acres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1,187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$/ac/year</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11,867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356934">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Conservation Plan</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9,302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acres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9,302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2.18</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$/ac/year</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20,278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356934">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Nutrient Management</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9,302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acres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9,302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9.1</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$/ac/year</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84,645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356934">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Riparian Buffers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E699"/>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374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acres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280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195.93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$/ac/year</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54,903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r h="356934">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Fencing</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FFE699"/>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374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Acres</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0</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93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r"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5840.3</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$/ac/year</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545,517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BDD7EE"/>
                    </a:solidFill>
                  </a:tcPr>
                </a:tc>
              </a:tr>
              <a:tr h="360109">
                <a:tc>
                  <a:txBody>
                    <a:bodyPr/>
                    <a:lstStyle/>
                    <a:p>
                      <a:pPr marR="0" indent="0" algn="l" rtl="0">
                        <a:lnSpc>
                          <a:spcPct val="119000"/>
                        </a:lnSpc>
                        <a:spcBef>
                          <a:spcPts val="0"/>
                        </a:spcBef>
                        <a:spcAft>
                          <a:spcPts val="1400"/>
                        </a:spcAft>
                      </a:pPr>
                      <a:r>
                        <a:rPr lang="en-US" sz="1100" kern="1400">
                          <a:ln>
                            <a:noFill/>
                          </a:ln>
                          <a:solidFill>
                            <a:srgbClr val="000000"/>
                          </a:solidFill>
                          <a:effectLst/>
                          <a:latin typeface="Calibri" panose="020F0502020204030204" pitchFamily="34" charset="0"/>
                        </a:rPr>
                        <a:t> </a:t>
                      </a:r>
                      <a:endParaRPr lang="en-US" sz="1000" kern="140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000" kern="1400">
                          <a:ln>
                            <a:noFill/>
                          </a:ln>
                          <a:solidFill>
                            <a:srgbClr val="000000"/>
                          </a:solidFill>
                          <a:effectLst/>
                          <a:latin typeface="Calibri" panose="020F0502020204030204" pitchFamily="34" charset="0"/>
                        </a:rPr>
                        <a:t> </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000" kern="1400">
                          <a:ln>
                            <a:noFill/>
                          </a:ln>
                          <a:solidFill>
                            <a:srgbClr val="000000"/>
                          </a:solidFill>
                          <a:effectLst/>
                          <a:latin typeface="Calibri" panose="020F0502020204030204" pitchFamily="34" charset="0"/>
                        </a:rPr>
                        <a:t> </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000" kern="1400">
                          <a:ln>
                            <a:noFill/>
                          </a:ln>
                          <a:solidFill>
                            <a:srgbClr val="000000"/>
                          </a:solidFill>
                          <a:effectLst/>
                          <a:latin typeface="Calibri" panose="020F0502020204030204" pitchFamily="34" charset="0"/>
                        </a:rPr>
                        <a:t> </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000" kern="1400">
                          <a:ln>
                            <a:noFill/>
                          </a:ln>
                          <a:solidFill>
                            <a:srgbClr val="000000"/>
                          </a:solidFill>
                          <a:effectLst/>
                          <a:latin typeface="Calibri" panose="020F0502020204030204" pitchFamily="34" charset="0"/>
                        </a:rPr>
                        <a:t> </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000" kern="1400">
                          <a:ln>
                            <a:noFill/>
                          </a:ln>
                          <a:solidFill>
                            <a:srgbClr val="000000"/>
                          </a:solidFill>
                          <a:effectLst/>
                          <a:latin typeface="Calibri" panose="020F0502020204030204" pitchFamily="34" charset="0"/>
                        </a:rPr>
                        <a:t> </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000" kern="1400">
                          <a:ln>
                            <a:noFill/>
                          </a:ln>
                          <a:solidFill>
                            <a:srgbClr val="000000"/>
                          </a:solidFill>
                          <a:effectLst/>
                          <a:latin typeface="Calibri" panose="020F0502020204030204" pitchFamily="34" charset="0"/>
                        </a:rPr>
                        <a:t> </a:t>
                      </a: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c>
                  <a:txBody>
                    <a:bodyPr/>
                    <a:lstStyle/>
                    <a:p>
                      <a:pPr marR="0" indent="0" algn="l" rtl="0">
                        <a:lnSpc>
                          <a:spcPct val="119000"/>
                        </a:lnSpc>
                        <a:spcBef>
                          <a:spcPts val="0"/>
                        </a:spcBef>
                        <a:spcAft>
                          <a:spcPts val="1400"/>
                        </a:spcAft>
                      </a:pPr>
                      <a:r>
                        <a:rPr lang="en-US" sz="1100" b="1" kern="1400" dirty="0">
                          <a:ln>
                            <a:noFill/>
                          </a:ln>
                          <a:solidFill>
                            <a:srgbClr val="000000"/>
                          </a:solidFill>
                          <a:effectLst/>
                          <a:latin typeface="Calibri" panose="020F0502020204030204" pitchFamily="34" charset="0"/>
                        </a:rPr>
                        <a:t>                          764,679 </a:t>
                      </a:r>
                      <a:endParaRPr lang="en-US" sz="1000" kern="1400" dirty="0">
                        <a:ln>
                          <a:noFill/>
                        </a:ln>
                        <a:solidFill>
                          <a:srgbClr val="000000"/>
                        </a:solidFill>
                        <a:effectLst/>
                        <a:latin typeface="Calibri" panose="020F0502020204030204" pitchFamily="34" charset="0"/>
                      </a:endParaRPr>
                    </a:p>
                  </a:txBody>
                  <a:tcPr marL="9525" marR="9525" marT="9525" marB="0" anchor="b">
                    <a:lnL w="6350" cap="flat" cmpd="sng" algn="ctr">
                      <a:solidFill>
                        <a:srgbClr val="9BC2E6"/>
                      </a:solidFill>
                      <a:prstDash val="solid"/>
                      <a:round/>
                      <a:headEnd type="none" w="med" len="med"/>
                      <a:tailEnd type="none" w="med" len="med"/>
                    </a:lnL>
                    <a:lnR w="6350" cap="flat" cmpd="sng" algn="ctr">
                      <a:solidFill>
                        <a:srgbClr val="9BC2E6"/>
                      </a:solidFill>
                      <a:prstDash val="solid"/>
                      <a:round/>
                      <a:headEnd type="none" w="med" len="med"/>
                      <a:tailEnd type="none" w="med" len="med"/>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solidFill>
                      <a:srgbClr val="DDEBF7"/>
                    </a:solidFill>
                  </a:tcPr>
                </a:tc>
              </a:tr>
            </a:tbl>
          </a:graphicData>
        </a:graphic>
      </p:graphicFrame>
      <p:sp>
        <p:nvSpPr>
          <p:cNvPr id="9" name="Control 3"/>
          <p:cNvSpPr>
            <a:spLocks noChangeArrowheads="1" noChangeShapeType="1"/>
          </p:cNvSpPr>
          <p:nvPr/>
        </p:nvSpPr>
        <p:spPr bwMode="auto">
          <a:xfrm>
            <a:off x="2616200" y="5507038"/>
            <a:ext cx="7658100" cy="3049587"/>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2" name="TextBox 1"/>
          <p:cNvSpPr txBox="1"/>
          <p:nvPr/>
        </p:nvSpPr>
        <p:spPr>
          <a:xfrm>
            <a:off x="3004457" y="1103086"/>
            <a:ext cx="4002378" cy="369332"/>
          </a:xfrm>
          <a:prstGeom prst="rect">
            <a:avLst/>
          </a:prstGeom>
          <a:noFill/>
        </p:spPr>
        <p:txBody>
          <a:bodyPr wrap="none" rtlCol="0">
            <a:spAutoFit/>
          </a:bodyPr>
          <a:lstStyle/>
          <a:p>
            <a:r>
              <a:rPr lang="en-US" dirty="0" smtClean="0"/>
              <a:t>“Buildout” Ag BMP Costs in the Red Clay</a:t>
            </a:r>
          </a:p>
        </p:txBody>
      </p:sp>
      <p:sp>
        <p:nvSpPr>
          <p:cNvPr id="5" name="TextBox 4"/>
          <p:cNvSpPr txBox="1"/>
          <p:nvPr/>
        </p:nvSpPr>
        <p:spPr>
          <a:xfrm>
            <a:off x="488725" y="5710201"/>
            <a:ext cx="1353256" cy="707886"/>
          </a:xfrm>
          <a:prstGeom prst="rect">
            <a:avLst/>
          </a:prstGeom>
          <a:noFill/>
        </p:spPr>
        <p:txBody>
          <a:bodyPr wrap="none" rtlCol="0">
            <a:spAutoFit/>
          </a:bodyPr>
          <a:lstStyle/>
          <a:p>
            <a:r>
              <a:rPr lang="en-US" sz="4000" dirty="0" smtClean="0"/>
              <a:t>Costs</a:t>
            </a:r>
          </a:p>
        </p:txBody>
      </p:sp>
    </p:spTree>
    <p:extLst>
      <p:ext uri="{BB962C8B-B14F-4D97-AF65-F5344CB8AC3E}">
        <p14:creationId xmlns:p14="http://schemas.microsoft.com/office/powerpoint/2010/main" val="6998931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32560" y="2301240"/>
            <a:ext cx="9326880" cy="2255520"/>
          </a:xfrm>
          <a:prstGeom prst="rect">
            <a:avLst/>
          </a:prstGeom>
        </p:spPr>
      </p:pic>
      <p:sp>
        <p:nvSpPr>
          <p:cNvPr id="6" name="TextBox 5"/>
          <p:cNvSpPr txBox="1"/>
          <p:nvPr/>
        </p:nvSpPr>
        <p:spPr>
          <a:xfrm>
            <a:off x="1586753" y="1546412"/>
            <a:ext cx="6959919" cy="461665"/>
          </a:xfrm>
          <a:prstGeom prst="rect">
            <a:avLst/>
          </a:prstGeom>
          <a:noFill/>
        </p:spPr>
        <p:txBody>
          <a:bodyPr wrap="none" rtlCol="0">
            <a:spAutoFit/>
          </a:bodyPr>
          <a:lstStyle/>
          <a:p>
            <a:r>
              <a:rPr lang="en-US" sz="2400" dirty="0" smtClean="0"/>
              <a:t>Estimated Annual Agricultural BMP Costs by </a:t>
            </a:r>
            <a:r>
              <a:rPr lang="en-US" sz="2400" dirty="0" err="1" smtClean="0"/>
              <a:t>subbasin</a:t>
            </a:r>
            <a:endParaRPr lang="en-US" sz="2400" dirty="0"/>
          </a:p>
        </p:txBody>
      </p:sp>
      <p:sp>
        <p:nvSpPr>
          <p:cNvPr id="4" name="TextBox 3"/>
          <p:cNvSpPr txBox="1"/>
          <p:nvPr/>
        </p:nvSpPr>
        <p:spPr>
          <a:xfrm>
            <a:off x="488725" y="5710201"/>
            <a:ext cx="1353256" cy="707886"/>
          </a:xfrm>
          <a:prstGeom prst="rect">
            <a:avLst/>
          </a:prstGeom>
          <a:noFill/>
        </p:spPr>
        <p:txBody>
          <a:bodyPr wrap="none" rtlCol="0">
            <a:spAutoFit/>
          </a:bodyPr>
          <a:lstStyle/>
          <a:p>
            <a:r>
              <a:rPr lang="en-US" sz="4000" dirty="0" smtClean="0"/>
              <a:t>Costs</a:t>
            </a:r>
          </a:p>
        </p:txBody>
      </p:sp>
    </p:spTree>
    <p:extLst>
      <p:ext uri="{BB962C8B-B14F-4D97-AF65-F5344CB8AC3E}">
        <p14:creationId xmlns:p14="http://schemas.microsoft.com/office/powerpoint/2010/main" val="22274731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53239075"/>
              </p:ext>
            </p:extLst>
          </p:nvPr>
        </p:nvGraphicFramePr>
        <p:xfrm>
          <a:off x="1613433" y="613228"/>
          <a:ext cx="9618755" cy="5728447"/>
        </p:xfrm>
        <a:graphic>
          <a:graphicData uri="http://schemas.openxmlformats.org/presentationml/2006/ole">
            <mc:AlternateContent xmlns:mc="http://schemas.openxmlformats.org/markup-compatibility/2006">
              <mc:Choice xmlns:v="urn:schemas-microsoft-com:vml" Requires="v">
                <p:oleObj spid="_x0000_s3085" name="Worksheet" r:id="rId3" imgW="9972696" imgH="5933950" progId="Excel.Sheet.12">
                  <p:embed/>
                </p:oleObj>
              </mc:Choice>
              <mc:Fallback>
                <p:oleObj name="Worksheet" r:id="rId3" imgW="9972696" imgH="5933950" progId="Excel.Shee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3433" y="613228"/>
                        <a:ext cx="9618755" cy="5728447"/>
                      </a:xfrm>
                      <a:prstGeom prst="rect">
                        <a:avLst/>
                      </a:prstGeom>
                      <a:noFill/>
                      <a:ln>
                        <a:noFill/>
                      </a:ln>
                    </p:spPr>
                  </p:pic>
                </p:oleObj>
              </mc:Fallback>
            </mc:AlternateContent>
          </a:graphicData>
        </a:graphic>
      </p:graphicFrame>
      <p:sp>
        <p:nvSpPr>
          <p:cNvPr id="3" name="TextBox 2"/>
          <p:cNvSpPr txBox="1"/>
          <p:nvPr/>
        </p:nvSpPr>
        <p:spPr>
          <a:xfrm>
            <a:off x="260177" y="5633789"/>
            <a:ext cx="1353256" cy="707886"/>
          </a:xfrm>
          <a:prstGeom prst="rect">
            <a:avLst/>
          </a:prstGeom>
          <a:noFill/>
        </p:spPr>
        <p:txBody>
          <a:bodyPr wrap="none" rtlCol="0">
            <a:spAutoFit/>
          </a:bodyPr>
          <a:lstStyle/>
          <a:p>
            <a:r>
              <a:rPr lang="en-US" sz="4000" dirty="0" smtClean="0"/>
              <a:t>Costs</a:t>
            </a:r>
          </a:p>
        </p:txBody>
      </p:sp>
    </p:spTree>
    <p:extLst>
      <p:ext uri="{BB962C8B-B14F-4D97-AF65-F5344CB8AC3E}">
        <p14:creationId xmlns:p14="http://schemas.microsoft.com/office/powerpoint/2010/main" val="3424161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1836" y="737436"/>
            <a:ext cx="8508957" cy="5862441"/>
          </a:xfrm>
          <a:prstGeom prst="rect">
            <a:avLst/>
          </a:prstGeom>
        </p:spPr>
      </p:pic>
      <p:sp>
        <p:nvSpPr>
          <p:cNvPr id="5" name="TextBox 4"/>
          <p:cNvSpPr txBox="1"/>
          <p:nvPr/>
        </p:nvSpPr>
        <p:spPr>
          <a:xfrm>
            <a:off x="9531285" y="275771"/>
            <a:ext cx="2534284" cy="923330"/>
          </a:xfrm>
          <a:prstGeom prst="rect">
            <a:avLst/>
          </a:prstGeom>
          <a:noFill/>
        </p:spPr>
        <p:txBody>
          <a:bodyPr wrap="none" rtlCol="0">
            <a:spAutoFit/>
          </a:bodyPr>
          <a:lstStyle/>
          <a:p>
            <a:pPr algn="ctr"/>
            <a:r>
              <a:rPr lang="en-US" dirty="0" smtClean="0"/>
              <a:t>West Branch Brandywine</a:t>
            </a:r>
          </a:p>
          <a:p>
            <a:pPr algn="ctr"/>
            <a:r>
              <a:rPr lang="en-US" dirty="0" smtClean="0"/>
              <a:t>Restoration Plan</a:t>
            </a:r>
          </a:p>
          <a:p>
            <a:pPr algn="ctr"/>
            <a:r>
              <a:rPr lang="en-US" dirty="0" smtClean="0"/>
              <a:t>(</a:t>
            </a:r>
            <a:r>
              <a:rPr lang="en-US" dirty="0" err="1" smtClean="0"/>
              <a:t>Clauser</a:t>
            </a:r>
            <a:r>
              <a:rPr lang="en-US" dirty="0" smtClean="0"/>
              <a:t> Assoc.)</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182377816"/>
              </p:ext>
            </p:extLst>
          </p:nvPr>
        </p:nvGraphicFramePr>
        <p:xfrm>
          <a:off x="12559861" y="3264291"/>
          <a:ext cx="3022600" cy="1905000"/>
        </p:xfrm>
        <a:graphic>
          <a:graphicData uri="http://schemas.openxmlformats.org/drawingml/2006/table">
            <a:tbl>
              <a:tblPr>
                <a:tableStyleId>{5C22544A-7EE6-4342-B048-85BDC9FD1C3A}</a:tableStyleId>
              </a:tblPr>
              <a:tblGrid>
                <a:gridCol w="787400"/>
                <a:gridCol w="736600"/>
                <a:gridCol w="749300"/>
                <a:gridCol w="749300"/>
              </a:tblGrid>
              <a:tr h="190500">
                <a:tc>
                  <a:txBody>
                    <a:bodyPr/>
                    <a:lstStyle/>
                    <a:p>
                      <a:pPr algn="l" fontAlgn="b"/>
                      <a:r>
                        <a:rPr lang="en-US" sz="1100" u="none" strike="noStrike">
                          <a:effectLst/>
                        </a:rPr>
                        <a:t>Sediment</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Hay/Past</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Cropland</a:t>
                      </a:r>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Turfgrass</a:t>
                      </a:r>
                      <a:endParaRPr lang="en-US" sz="1100" b="1"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241.96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1113.45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35.6</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124.96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522.49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62.6</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117.74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1003.57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60.39</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101.24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421.05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21.12</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152.54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42.34</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125.95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769.46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36.21</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12.82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39.79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6.48</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9.23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10.74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31.33</a:t>
                      </a:r>
                      <a:endParaRPr lang="en-US" sz="1100" b="0" i="0" u="none" strike="noStrike">
                        <a:solidFill>
                          <a:srgbClr val="000000"/>
                        </a:solidFill>
                        <a:effectLst/>
                        <a:latin typeface="Calibri" panose="020F0502020204030204" pitchFamily="34" charset="0"/>
                      </a:endParaRPr>
                    </a:p>
                  </a:txBody>
                  <a:tcPr marL="9525" marR="9525" marT="9525" marB="0" anchor="b"/>
                </a:tc>
              </a:tr>
              <a:tr h="190500">
                <a:tc>
                  <a:txBody>
                    <a:bodyPr/>
                    <a:lstStyle/>
                    <a:p>
                      <a:pPr algn="l" fontAlgn="b"/>
                      <a:r>
                        <a:rPr lang="en-US" sz="1100" u="none" strike="noStrike">
                          <a:effectLst/>
                        </a:rPr>
                        <a:t>R09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0.43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dirty="0">
                          <a:effectLst/>
                        </a:rPr>
                        <a:t>3.03</a:t>
                      </a:r>
                      <a:endParaRPr lang="en-US" sz="11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Tree>
    <p:extLst>
      <p:ext uri="{BB962C8B-B14F-4D97-AF65-F5344CB8AC3E}">
        <p14:creationId xmlns:p14="http://schemas.microsoft.com/office/powerpoint/2010/main" val="8981018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96915" y="0"/>
            <a:ext cx="6207089" cy="6858000"/>
          </a:xfrm>
          <a:prstGeom prst="rect">
            <a:avLst/>
          </a:prstGeom>
        </p:spPr>
      </p:pic>
    </p:spTree>
    <p:extLst>
      <p:ext uri="{BB962C8B-B14F-4D97-AF65-F5344CB8AC3E}">
        <p14:creationId xmlns:p14="http://schemas.microsoft.com/office/powerpoint/2010/main" val="1155305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8984" y="494270"/>
            <a:ext cx="9318554" cy="5906530"/>
          </a:xfrm>
          <a:prstGeom prst="rect">
            <a:avLst/>
          </a:prstGeom>
        </p:spPr>
      </p:pic>
      <p:sp>
        <p:nvSpPr>
          <p:cNvPr id="5" name="TextBox 4"/>
          <p:cNvSpPr txBox="1"/>
          <p:nvPr/>
        </p:nvSpPr>
        <p:spPr>
          <a:xfrm>
            <a:off x="9837538" y="494270"/>
            <a:ext cx="2319289" cy="923330"/>
          </a:xfrm>
          <a:prstGeom prst="rect">
            <a:avLst/>
          </a:prstGeom>
          <a:noFill/>
        </p:spPr>
        <p:txBody>
          <a:bodyPr wrap="none" rtlCol="0">
            <a:spAutoFit/>
          </a:bodyPr>
          <a:lstStyle/>
          <a:p>
            <a:pPr algn="ctr"/>
            <a:r>
              <a:rPr lang="en-US" dirty="0" smtClean="0"/>
              <a:t>Red Clay Creek</a:t>
            </a:r>
          </a:p>
          <a:p>
            <a:pPr algn="ctr"/>
            <a:r>
              <a:rPr lang="en-US" dirty="0" smtClean="0"/>
              <a:t>Watershed Action Plan</a:t>
            </a:r>
          </a:p>
          <a:p>
            <a:pPr algn="ctr"/>
            <a:r>
              <a:rPr lang="en-US" dirty="0" smtClean="0"/>
              <a:t>(CCWRA et al.)</a:t>
            </a:r>
            <a:endParaRPr lang="en-US" dirty="0"/>
          </a:p>
        </p:txBody>
      </p:sp>
      <p:sp>
        <p:nvSpPr>
          <p:cNvPr id="6" name="Oval 5"/>
          <p:cNvSpPr/>
          <p:nvPr/>
        </p:nvSpPr>
        <p:spPr>
          <a:xfrm>
            <a:off x="8204887" y="5560541"/>
            <a:ext cx="1434943" cy="667264"/>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Oval 1"/>
          <p:cNvSpPr/>
          <p:nvPr/>
        </p:nvSpPr>
        <p:spPr>
          <a:xfrm>
            <a:off x="8592457" y="1741714"/>
            <a:ext cx="885372" cy="40640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p:cNvSpPr txBox="1"/>
          <p:nvPr/>
        </p:nvSpPr>
        <p:spPr>
          <a:xfrm>
            <a:off x="9852898" y="5709507"/>
            <a:ext cx="2400016" cy="923330"/>
          </a:xfrm>
          <a:prstGeom prst="rect">
            <a:avLst/>
          </a:prstGeom>
          <a:noFill/>
        </p:spPr>
        <p:txBody>
          <a:bodyPr wrap="none" rtlCol="0">
            <a:spAutoFit/>
          </a:bodyPr>
          <a:lstStyle/>
          <a:p>
            <a:r>
              <a:rPr lang="en-US" dirty="0" smtClean="0"/>
              <a:t>5 year </a:t>
            </a:r>
            <a:r>
              <a:rPr lang="en-US" dirty="0" smtClean="0"/>
              <a:t>implementation,</a:t>
            </a:r>
          </a:p>
          <a:p>
            <a:r>
              <a:rPr lang="en-US" dirty="0" smtClean="0"/>
              <a:t>$800,000/year, </a:t>
            </a:r>
          </a:p>
          <a:p>
            <a:r>
              <a:rPr lang="en-US" dirty="0" smtClean="0"/>
              <a:t>non-preservation</a:t>
            </a:r>
            <a:endParaRPr lang="en-US" dirty="0"/>
          </a:p>
        </p:txBody>
      </p:sp>
    </p:spTree>
    <p:extLst>
      <p:ext uri="{BB962C8B-B14F-4D97-AF65-F5344CB8AC3E}">
        <p14:creationId xmlns:p14="http://schemas.microsoft.com/office/powerpoint/2010/main" val="276228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435328"/>
            <a:ext cx="9144000" cy="1641490"/>
          </a:xfrm>
        </p:spPr>
        <p:txBody>
          <a:bodyPr>
            <a:normAutofit fontScale="90000"/>
          </a:bodyPr>
          <a:lstStyle/>
          <a:p>
            <a:r>
              <a:rPr lang="en-US" dirty="0" smtClean="0"/>
              <a:t>Understanding </a:t>
            </a:r>
            <a:br>
              <a:rPr lang="en-US" dirty="0" smtClean="0"/>
            </a:br>
            <a:r>
              <a:rPr lang="en-US" dirty="0" smtClean="0"/>
              <a:t>return on investment</a:t>
            </a:r>
            <a:endParaRPr lang="en-US" dirty="0"/>
          </a:p>
        </p:txBody>
      </p:sp>
      <p:sp>
        <p:nvSpPr>
          <p:cNvPr id="3" name="Subtitle 2"/>
          <p:cNvSpPr>
            <a:spLocks noGrp="1"/>
          </p:cNvSpPr>
          <p:nvPr>
            <p:ph type="subTitle" idx="1"/>
          </p:nvPr>
        </p:nvSpPr>
        <p:spPr>
          <a:xfrm>
            <a:off x="2209800" y="2227525"/>
            <a:ext cx="9144000" cy="754025"/>
          </a:xfrm>
        </p:spPr>
        <p:txBody>
          <a:bodyPr>
            <a:normAutofit fontScale="77500" lnSpcReduction="20000"/>
          </a:bodyPr>
          <a:lstStyle/>
          <a:p>
            <a:r>
              <a:rPr lang="en-US" dirty="0" smtClean="0"/>
              <a:t>Resource Investment Optimization System (RIOS) and Integrated Valuation of Ecosystem Services and Tradeoffs (</a:t>
            </a:r>
            <a:r>
              <a:rPr lang="en-US" dirty="0" err="1" smtClean="0"/>
              <a:t>InVEST</a:t>
            </a:r>
            <a:r>
              <a:rPr lang="en-US" dirty="0" smtClean="0"/>
              <a:t>) models</a:t>
            </a:r>
            <a:endParaRPr lang="en-US" dirty="0"/>
          </a:p>
        </p:txBody>
      </p:sp>
    </p:spTree>
    <p:extLst>
      <p:ext uri="{BB962C8B-B14F-4D97-AF65-F5344CB8AC3E}">
        <p14:creationId xmlns:p14="http://schemas.microsoft.com/office/powerpoint/2010/main" val="5994856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Context</a:t>
            </a:r>
            <a:endParaRPr lang="en-US" dirty="0"/>
          </a:p>
        </p:txBody>
      </p:sp>
      <p:pic>
        <p:nvPicPr>
          <p:cNvPr id="10" name="Picture 2" descr="https://class.stanford.edu/c4x/HumanitiesSciences/NCP101/asset/NatCapApproach_overview.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5056" y="1981200"/>
            <a:ext cx="6228778" cy="405920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9232" y="2348777"/>
            <a:ext cx="1166108" cy="1116023"/>
          </a:xfrm>
          <a:prstGeom prst="rect">
            <a:avLst/>
          </a:prstGeom>
        </p:spPr>
      </p:pic>
      <p:pic>
        <p:nvPicPr>
          <p:cNvPr id="12" name="Picture 2" descr="InVEST output map of the Amazon basin"/>
          <p:cNvPicPr>
            <a:picLocks noGrp="1" noChangeAspect="1" noChangeArrowheads="1"/>
          </p:cNvPicPr>
          <p:nvPr>
            <p:ph idx="1"/>
          </p:nvPr>
        </p:nvPicPr>
        <p:blipFill rotWithShape="1">
          <a:blip r:embed="rId5" cstate="screen">
            <a:extLst>
              <a:ext uri="{28A0092B-C50C-407E-A947-70E740481C1C}">
                <a14:useLocalDpi xmlns:a14="http://schemas.microsoft.com/office/drawing/2010/main"/>
              </a:ext>
            </a:extLst>
          </a:blip>
          <a:srcRect/>
          <a:stretch/>
        </p:blipFill>
        <p:spPr bwMode="auto">
          <a:xfrm>
            <a:off x="7916411" y="3366061"/>
            <a:ext cx="1287956" cy="114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88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520692" cy="1143000"/>
          </a:xfrm>
        </p:spPr>
        <p:txBody>
          <a:bodyPr>
            <a:normAutofit fontScale="90000"/>
          </a:bodyPr>
          <a:lstStyle/>
          <a:p>
            <a:r>
              <a:rPr lang="en-US" dirty="0" smtClean="0"/>
              <a:t>Resource Investment Optimization System (RIOS)</a:t>
            </a:r>
            <a:endParaRPr lang="en-US" dirty="0"/>
          </a:p>
        </p:txBody>
      </p:sp>
      <p:sp>
        <p:nvSpPr>
          <p:cNvPr id="5" name="Content Placeholder 4"/>
          <p:cNvSpPr>
            <a:spLocks noGrp="1"/>
          </p:cNvSpPr>
          <p:nvPr>
            <p:ph sz="half" idx="1"/>
          </p:nvPr>
        </p:nvSpPr>
        <p:spPr/>
        <p:txBody>
          <a:bodyPr>
            <a:normAutofit lnSpcReduction="10000"/>
          </a:bodyPr>
          <a:lstStyle/>
          <a:p>
            <a:pPr marL="0" indent="0">
              <a:buNone/>
            </a:pPr>
            <a:r>
              <a:rPr lang="en-US" dirty="0" smtClean="0"/>
              <a:t>GOALS</a:t>
            </a:r>
          </a:p>
          <a:p>
            <a:r>
              <a:rPr lang="en-US" dirty="0" smtClean="0"/>
              <a:t>Guide investment in watershed services within budget</a:t>
            </a:r>
          </a:p>
          <a:p>
            <a:r>
              <a:rPr lang="en-US" dirty="0" smtClean="0"/>
              <a:t>Maximize investment for improvement in multiple services</a:t>
            </a:r>
          </a:p>
          <a:p>
            <a:pPr marL="0" indent="0">
              <a:buNone/>
            </a:pPr>
            <a:r>
              <a:rPr lang="en-US" dirty="0" smtClean="0"/>
              <a:t>QUESTIONS</a:t>
            </a:r>
          </a:p>
          <a:p>
            <a:r>
              <a:rPr lang="en-US" dirty="0" smtClean="0"/>
              <a:t>Which activities are most cost-effective?</a:t>
            </a:r>
          </a:p>
          <a:p>
            <a:r>
              <a:rPr lang="en-US" dirty="0" smtClean="0"/>
              <a:t>Where should I do them?</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1892" y="1"/>
            <a:ext cx="1166108" cy="1116023"/>
          </a:xfrm>
          <a:prstGeom prst="rect">
            <a:avLst/>
          </a:prstGeom>
        </p:spPr>
      </p:pic>
      <p:pic>
        <p:nvPicPr>
          <p:cNvPr id="7" name="Picture 6"/>
          <p:cNvPicPr>
            <a:picLocks noChangeAspect="1"/>
          </p:cNvPicPr>
          <p:nvPr/>
        </p:nvPicPr>
        <p:blipFill>
          <a:blip r:embed="rId3"/>
          <a:stretch>
            <a:fillRect/>
          </a:stretch>
        </p:blipFill>
        <p:spPr>
          <a:xfrm>
            <a:off x="6205364" y="1979549"/>
            <a:ext cx="3398885" cy="2477034"/>
          </a:xfrm>
          <a:prstGeom prst="rect">
            <a:avLst/>
          </a:prstGeom>
          <a:ln>
            <a:solidFill>
              <a:schemeClr val="accent2"/>
            </a:solid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184676" y="4187306"/>
            <a:ext cx="2407125" cy="1832495"/>
          </a:xfrm>
          <a:prstGeom prst="rect">
            <a:avLst/>
          </a:prstGeom>
        </p:spPr>
      </p:pic>
    </p:spTree>
    <p:extLst>
      <p:ext uri="{BB962C8B-B14F-4D97-AF65-F5344CB8AC3E}">
        <p14:creationId xmlns:p14="http://schemas.microsoft.com/office/powerpoint/2010/main" val="226151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1" y="1745875"/>
            <a:ext cx="3087193" cy="4866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5113" y="2982370"/>
            <a:ext cx="3633347" cy="3854849"/>
          </a:xfrm>
          <a:prstGeom prst="rect">
            <a:avLst/>
          </a:prstGeom>
        </p:spPr>
      </p:pic>
      <p:sp>
        <p:nvSpPr>
          <p:cNvPr id="7" name="Right Arrow 6"/>
          <p:cNvSpPr/>
          <p:nvPr/>
        </p:nvSpPr>
        <p:spPr>
          <a:xfrm>
            <a:off x="4611193" y="6109721"/>
            <a:ext cx="366030" cy="356992"/>
          </a:xfrm>
          <a:prstGeom prst="rightArrow">
            <a:avLst/>
          </a:prstGeom>
          <a:solidFill>
            <a:schemeClr val="accent4">
              <a:lumMod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350"/>
          </a:p>
        </p:txBody>
      </p:sp>
      <p:sp>
        <p:nvSpPr>
          <p:cNvPr id="8" name="TextBox 13"/>
          <p:cNvSpPr txBox="1">
            <a:spLocks noChangeArrowheads="1"/>
          </p:cNvSpPr>
          <p:nvPr/>
        </p:nvSpPr>
        <p:spPr bwMode="auto">
          <a:xfrm>
            <a:off x="4977224" y="1777685"/>
            <a:ext cx="3774851" cy="1384995"/>
          </a:xfrm>
          <a:prstGeom prst="rect">
            <a:avLst/>
          </a:prstGeom>
          <a:noFill/>
          <a:ln w="9525">
            <a:noFill/>
            <a:miter lim="800000"/>
            <a:headEnd/>
            <a:tailEnd/>
          </a:ln>
        </p:spPr>
        <p:txBody>
          <a:bodyPr wrap="square">
            <a:prstTxWarp prst="textNoShape">
              <a:avLst/>
            </a:prstTxWarp>
            <a:spAutoFit/>
          </a:bodyPr>
          <a:lstStyle/>
          <a:p>
            <a:pPr defTabSz="342900"/>
            <a:r>
              <a:rPr lang="es-ES_tradnl" sz="2800" b="1" i="1" dirty="0">
                <a:solidFill>
                  <a:schemeClr val="accent5"/>
                </a:solidFill>
              </a:rPr>
              <a:t>WHAT</a:t>
            </a:r>
            <a:r>
              <a:rPr lang="es-ES_tradnl" sz="2800" b="1" dirty="0">
                <a:solidFill>
                  <a:schemeClr val="accent5"/>
                </a:solidFill>
              </a:rPr>
              <a:t> </a:t>
            </a:r>
            <a:r>
              <a:rPr lang="es-ES_tradnl" sz="2800" b="1" dirty="0" err="1">
                <a:solidFill>
                  <a:schemeClr val="accent1"/>
                </a:solidFill>
              </a:rPr>
              <a:t>activities</a:t>
            </a:r>
            <a:r>
              <a:rPr lang="es-ES_tradnl" sz="2800" b="1" dirty="0">
                <a:solidFill>
                  <a:schemeClr val="accent1"/>
                </a:solidFill>
              </a:rPr>
              <a:t> to </a:t>
            </a:r>
            <a:r>
              <a:rPr lang="es-ES_tradnl" sz="2800" b="1" dirty="0" err="1">
                <a:solidFill>
                  <a:schemeClr val="accent1"/>
                </a:solidFill>
              </a:rPr>
              <a:t>invest</a:t>
            </a:r>
            <a:r>
              <a:rPr lang="es-ES_tradnl" sz="2800" b="1" dirty="0">
                <a:solidFill>
                  <a:schemeClr val="accent1"/>
                </a:solidFill>
              </a:rPr>
              <a:t> in and </a:t>
            </a:r>
            <a:r>
              <a:rPr lang="es-ES_tradnl" sz="2800" b="1" i="1" dirty="0">
                <a:solidFill>
                  <a:schemeClr val="accent5"/>
                </a:solidFill>
              </a:rPr>
              <a:t>WHERE</a:t>
            </a:r>
          </a:p>
          <a:p>
            <a:pPr defTabSz="342900"/>
            <a:endParaRPr lang="es-ES_tradnl" sz="2800" b="1" dirty="0">
              <a:solidFill>
                <a:schemeClr val="accent5"/>
              </a:solidFill>
            </a:endParaRPr>
          </a:p>
        </p:txBody>
      </p:sp>
      <p:sp>
        <p:nvSpPr>
          <p:cNvPr id="10" name="Title 1"/>
          <p:cNvSpPr>
            <a:spLocks noGrp="1"/>
          </p:cNvSpPr>
          <p:nvPr>
            <p:ph type="title"/>
          </p:nvPr>
        </p:nvSpPr>
        <p:spPr>
          <a:xfrm>
            <a:off x="1981200" y="274638"/>
            <a:ext cx="7520692" cy="1143000"/>
          </a:xfrm>
        </p:spPr>
        <p:txBody>
          <a:bodyPr>
            <a:normAutofit fontScale="90000"/>
          </a:bodyPr>
          <a:lstStyle/>
          <a:p>
            <a:r>
              <a:rPr lang="en-US" dirty="0" smtClean="0"/>
              <a:t>Resource Investment Optimization System (RIOS)</a:t>
            </a:r>
            <a:endParaRPr lang="en-US" dirty="0"/>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1892" y="1"/>
            <a:ext cx="1166108" cy="1116023"/>
          </a:xfrm>
          <a:prstGeom prst="rect">
            <a:avLst/>
          </a:prstGeom>
        </p:spPr>
      </p:pic>
    </p:spTree>
    <p:extLst>
      <p:ext uri="{BB962C8B-B14F-4D97-AF65-F5344CB8AC3E}">
        <p14:creationId xmlns:p14="http://schemas.microsoft.com/office/powerpoint/2010/main" val="212660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162800" cy="1143000"/>
          </a:xfrm>
        </p:spPr>
        <p:txBody>
          <a:bodyPr>
            <a:noAutofit/>
          </a:bodyPr>
          <a:lstStyle/>
          <a:p>
            <a:r>
              <a:rPr lang="en-US" sz="3600" dirty="0"/>
              <a:t>Integrated Valuation of Ecosystem Services and Tradeoffs (</a:t>
            </a:r>
            <a:r>
              <a:rPr lang="en-US" sz="3600" dirty="0" err="1"/>
              <a:t>InVEST</a:t>
            </a:r>
            <a:r>
              <a:rPr lang="en-US" sz="3600" dirty="0"/>
              <a:t>)</a:t>
            </a:r>
          </a:p>
        </p:txBody>
      </p:sp>
      <p:sp>
        <p:nvSpPr>
          <p:cNvPr id="3" name="Content Placeholder 2"/>
          <p:cNvSpPr>
            <a:spLocks noGrp="1"/>
          </p:cNvSpPr>
          <p:nvPr>
            <p:ph sz="half" idx="1"/>
          </p:nvPr>
        </p:nvSpPr>
        <p:spPr/>
        <p:txBody>
          <a:bodyPr/>
          <a:lstStyle/>
          <a:p>
            <a:pPr marL="0" indent="0">
              <a:buNone/>
            </a:pPr>
            <a:r>
              <a:rPr lang="en-US" dirty="0" smtClean="0"/>
              <a:t>GOALS</a:t>
            </a:r>
          </a:p>
          <a:p>
            <a:r>
              <a:rPr lang="en-US" dirty="0"/>
              <a:t>M</a:t>
            </a:r>
            <a:r>
              <a:rPr lang="en-US" dirty="0" smtClean="0"/>
              <a:t>ap and value the goods and services from nature</a:t>
            </a:r>
          </a:p>
          <a:p>
            <a:r>
              <a:rPr lang="en-US" dirty="0"/>
              <a:t>A</a:t>
            </a:r>
            <a:r>
              <a:rPr lang="en-US" dirty="0" smtClean="0"/>
              <a:t>ssess quantified tradeoffs associated with alternative management choices</a:t>
            </a:r>
            <a:endParaRPr lang="en-US" dirty="0"/>
          </a:p>
        </p:txBody>
      </p:sp>
      <p:sp>
        <p:nvSpPr>
          <p:cNvPr id="4" name="Content Placeholder 3"/>
          <p:cNvSpPr>
            <a:spLocks noGrp="1"/>
          </p:cNvSpPr>
          <p:nvPr>
            <p:ph sz="half" idx="2"/>
          </p:nvPr>
        </p:nvSpPr>
        <p:spPr/>
        <p:txBody>
          <a:bodyPr/>
          <a:lstStyle/>
          <a:p>
            <a:pPr marL="0" indent="0">
              <a:buNone/>
            </a:pPr>
            <a:r>
              <a:rPr lang="en-US" dirty="0" smtClean="0"/>
              <a:t>Example</a:t>
            </a:r>
          </a:p>
          <a:p>
            <a:r>
              <a:rPr lang="en-US" dirty="0" smtClean="0"/>
              <a:t>Cauca Valley, Colombia</a:t>
            </a:r>
            <a:endParaRPr lang="en-US" dirty="0"/>
          </a:p>
        </p:txBody>
      </p:sp>
      <p:pic>
        <p:nvPicPr>
          <p:cNvPr id="1026" name="Picture 2" descr="InVE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0" y="0"/>
            <a:ext cx="1524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5580"/>
          <a:stretch/>
        </p:blipFill>
        <p:spPr bwMode="auto">
          <a:xfrm>
            <a:off x="1719264" y="2133601"/>
            <a:ext cx="8753475" cy="4060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918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p:txBody>
          <a:bodyPr/>
          <a:lstStyle/>
          <a:p>
            <a:pPr marL="0" indent="0">
              <a:buNone/>
            </a:pPr>
            <a:r>
              <a:rPr lang="en-US" dirty="0" smtClean="0"/>
              <a:t>RESULTS</a:t>
            </a:r>
          </a:p>
          <a:p>
            <a:r>
              <a:rPr lang="en-US" dirty="0"/>
              <a:t>B</a:t>
            </a:r>
            <a:r>
              <a:rPr lang="en-US" dirty="0" smtClean="0"/>
              <a:t>iophysical terms (e.g., tons of carbon sequestered)</a:t>
            </a:r>
          </a:p>
          <a:p>
            <a:r>
              <a:rPr lang="en-US" dirty="0"/>
              <a:t>E</a:t>
            </a:r>
            <a:r>
              <a:rPr lang="en-US" dirty="0" smtClean="0"/>
              <a:t>conomic terms (e.g., net present value of that sequestered carbon)</a:t>
            </a:r>
            <a:endParaRPr lang="en-US" dirty="0"/>
          </a:p>
        </p:txBody>
      </p:sp>
      <p:pic>
        <p:nvPicPr>
          <p:cNvPr id="12" name="Picture 2" descr="How InVEST Works"/>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172200" y="2452439"/>
            <a:ext cx="4038600" cy="282148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p:cNvSpPr>
            <a:spLocks noGrp="1"/>
          </p:cNvSpPr>
          <p:nvPr>
            <p:ph type="title"/>
          </p:nvPr>
        </p:nvSpPr>
        <p:spPr>
          <a:xfrm>
            <a:off x="1981200" y="274638"/>
            <a:ext cx="7162800" cy="1143000"/>
          </a:xfrm>
        </p:spPr>
        <p:txBody>
          <a:bodyPr>
            <a:noAutofit/>
          </a:bodyPr>
          <a:lstStyle/>
          <a:p>
            <a:r>
              <a:rPr lang="en-US" sz="3600" dirty="0"/>
              <a:t>Integrated Valuation of Ecosystem Services and Tradeoffs (</a:t>
            </a:r>
            <a:r>
              <a:rPr lang="en-US" sz="3600" dirty="0" err="1"/>
              <a:t>InVEST</a:t>
            </a:r>
            <a:r>
              <a:rPr lang="en-US" sz="3600" dirty="0"/>
              <a:t>)</a:t>
            </a:r>
          </a:p>
        </p:txBody>
      </p:sp>
      <p:pic>
        <p:nvPicPr>
          <p:cNvPr id="14" name="Picture 2" descr="InV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0" y="0"/>
            <a:ext cx="1524000"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5808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2059" y="0"/>
            <a:ext cx="6207089" cy="68580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045833340"/>
              </p:ext>
            </p:extLst>
          </p:nvPr>
        </p:nvGraphicFramePr>
        <p:xfrm>
          <a:off x="203200" y="3614058"/>
          <a:ext cx="4760686" cy="2775690"/>
        </p:xfrm>
        <a:graphic>
          <a:graphicData uri="http://schemas.openxmlformats.org/presentationml/2006/ole">
            <mc:AlternateContent xmlns:mc="http://schemas.openxmlformats.org/markup-compatibility/2006">
              <mc:Choice xmlns:v="urn:schemas-microsoft-com:vml" Requires="v">
                <p:oleObj spid="_x0000_s6155" name="Worksheet" r:id="rId4" imgW="7277183" imgH="4333896" progId="Excel.Sheet.12">
                  <p:embed/>
                </p:oleObj>
              </mc:Choice>
              <mc:Fallback>
                <p:oleObj name="Worksheet" r:id="rId4" imgW="7277183" imgH="4333896" progId="Excel.Shee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3614058"/>
                        <a:ext cx="4760686" cy="277569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74811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9492439"/>
              </p:ext>
            </p:extLst>
          </p:nvPr>
        </p:nvGraphicFramePr>
        <p:xfrm>
          <a:off x="1256545" y="682171"/>
          <a:ext cx="8566518" cy="5451249"/>
        </p:xfrm>
        <a:graphic>
          <a:graphicData uri="http://schemas.openxmlformats.org/presentationml/2006/ole">
            <mc:AlternateContent xmlns:mc="http://schemas.openxmlformats.org/markup-compatibility/2006">
              <mc:Choice xmlns:v="urn:schemas-microsoft-com:vml" Requires="v">
                <p:oleObj spid="_x0000_s5131" name="Worksheet" r:id="rId3" imgW="7277183" imgH="4333896" progId="Excel.Sheet.12">
                  <p:embed/>
                </p:oleObj>
              </mc:Choice>
              <mc:Fallback>
                <p:oleObj name="Worksheet" r:id="rId3" imgW="7277183" imgH="4333896" progId="Excel.Sheet.1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6545" y="682171"/>
                        <a:ext cx="8566518" cy="545124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298105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4320" y="416963"/>
            <a:ext cx="7905160" cy="5760000"/>
          </a:xfrm>
          <a:prstGeom prst="rect">
            <a:avLst/>
          </a:prstGeom>
        </p:spPr>
      </p:pic>
    </p:spTree>
    <p:extLst>
      <p:ext uri="{BB962C8B-B14F-4D97-AF65-F5344CB8AC3E}">
        <p14:creationId xmlns:p14="http://schemas.microsoft.com/office/powerpoint/2010/main" val="1136056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9902" y="-75518"/>
            <a:ext cx="5392195" cy="6933518"/>
          </a:xfrm>
          <a:prstGeom prst="rect">
            <a:avLst/>
          </a:prstGeom>
        </p:spPr>
      </p:pic>
    </p:spTree>
    <p:extLst>
      <p:ext uri="{BB962C8B-B14F-4D97-AF65-F5344CB8AC3E}">
        <p14:creationId xmlns:p14="http://schemas.microsoft.com/office/powerpoint/2010/main" val="227249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068540155"/>
              </p:ext>
            </p:extLst>
          </p:nvPr>
        </p:nvGraphicFramePr>
        <p:xfrm>
          <a:off x="1764082" y="284445"/>
          <a:ext cx="8663836" cy="6289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634509579"/>
              </p:ext>
            </p:extLst>
          </p:nvPr>
        </p:nvGraphicFramePr>
        <p:xfrm>
          <a:off x="2819400" y="1205121"/>
          <a:ext cx="9026338" cy="3906558"/>
        </p:xfrm>
        <a:graphic>
          <a:graphicData uri="http://schemas.openxmlformats.org/drawingml/2006/table">
            <a:tbl>
              <a:tblPr>
                <a:tableStyleId>{5C22544A-7EE6-4342-B048-85BDC9FD1C3A}</a:tableStyleId>
              </a:tblPr>
              <a:tblGrid>
                <a:gridCol w="2813067"/>
                <a:gridCol w="1209126"/>
                <a:gridCol w="1392735"/>
                <a:gridCol w="1278357"/>
                <a:gridCol w="1156689"/>
                <a:gridCol w="1176364"/>
              </a:tblGrid>
              <a:tr h="651093">
                <a:tc>
                  <a:txBody>
                    <a:bodyPr/>
                    <a:lstStyle/>
                    <a:p>
                      <a:pPr algn="l" fontAlgn="b"/>
                      <a:endParaRPr lang="en-US" sz="1800" b="1" i="0" u="none" strike="noStrike" dirty="0">
                        <a:effectLst/>
                        <a:latin typeface="Arial" panose="020B0604020202020204" pitchFamily="34" charset="0"/>
                      </a:endParaRPr>
                    </a:p>
                  </a:txBody>
                  <a:tcPr marL="9525" marR="9525" marT="9525" marB="0" anchor="b"/>
                </a:tc>
                <a:tc>
                  <a:txBody>
                    <a:bodyPr/>
                    <a:lstStyle/>
                    <a:p>
                      <a:pPr algn="ctr" fontAlgn="b"/>
                      <a:r>
                        <a:rPr lang="en-US" sz="1800" b="1" u="none" strike="noStrike" dirty="0">
                          <a:effectLst/>
                        </a:rPr>
                        <a:t> </a:t>
                      </a:r>
                      <a:r>
                        <a:rPr lang="en-US" sz="1800" b="1" u="none" strike="noStrike" dirty="0" smtClean="0">
                          <a:effectLst/>
                        </a:rPr>
                        <a:t>Square Miles</a:t>
                      </a:r>
                      <a:endParaRPr lang="en-US" sz="1800" b="1" i="0" u="none" strike="noStrike" dirty="0">
                        <a:effectLst/>
                        <a:latin typeface="Arial" panose="020B0604020202020204" pitchFamily="34" charset="0"/>
                      </a:endParaRPr>
                    </a:p>
                  </a:txBody>
                  <a:tcPr marL="9525" marR="9525" marT="9525" marB="0" anchor="b"/>
                </a:tc>
                <a:tc>
                  <a:txBody>
                    <a:bodyPr/>
                    <a:lstStyle/>
                    <a:p>
                      <a:pPr algn="ctr" fontAlgn="b"/>
                      <a:r>
                        <a:rPr lang="en-US" sz="1800" b="1" u="none" strike="noStrike" dirty="0" smtClean="0">
                          <a:effectLst/>
                        </a:rPr>
                        <a:t>Population</a:t>
                      </a:r>
                    </a:p>
                    <a:p>
                      <a:pPr algn="ctr" fontAlgn="b"/>
                      <a:r>
                        <a:rPr lang="en-US" sz="1800" b="1" u="none" strike="noStrike" dirty="0" smtClean="0">
                          <a:effectLst/>
                        </a:rPr>
                        <a:t>2000</a:t>
                      </a:r>
                      <a:endParaRPr lang="en-US" sz="1800" b="1" i="0" u="none" strike="noStrike" dirty="0">
                        <a:effectLst/>
                        <a:latin typeface="Arial" panose="020B0604020202020204" pitchFamily="34" charset="0"/>
                      </a:endParaRPr>
                    </a:p>
                  </a:txBody>
                  <a:tcPr marL="9525" marR="9525" marT="9525" marB="0" anchor="b"/>
                </a:tc>
                <a:tc>
                  <a:txBody>
                    <a:bodyPr/>
                    <a:lstStyle/>
                    <a:p>
                      <a:pPr algn="ctr" fontAlgn="b"/>
                      <a:r>
                        <a:rPr lang="en-US" sz="1800" b="1" u="none" strike="noStrike" dirty="0">
                          <a:effectLst/>
                        </a:rPr>
                        <a:t> </a:t>
                      </a:r>
                      <a:r>
                        <a:rPr lang="en-US" sz="1800" b="1" u="none" strike="noStrike" dirty="0" smtClean="0">
                          <a:effectLst/>
                        </a:rPr>
                        <a:t>Population</a:t>
                      </a:r>
                    </a:p>
                    <a:p>
                      <a:pPr algn="ctr" fontAlgn="b"/>
                      <a:r>
                        <a:rPr lang="en-US" sz="1800" b="1" u="none" strike="noStrike" dirty="0" smtClean="0">
                          <a:effectLst/>
                        </a:rPr>
                        <a:t>2010</a:t>
                      </a:r>
                      <a:endParaRPr lang="en-US" sz="1800" b="1" i="0" u="none" strike="noStrike" dirty="0">
                        <a:effectLst/>
                        <a:latin typeface="Arial" panose="020B0604020202020204" pitchFamily="34" charset="0"/>
                      </a:endParaRPr>
                    </a:p>
                  </a:txBody>
                  <a:tcPr marL="9525" marR="9525" marT="9525" marB="0" anchor="b"/>
                </a:tc>
                <a:tc>
                  <a:txBody>
                    <a:bodyPr/>
                    <a:lstStyle/>
                    <a:p>
                      <a:pPr algn="ctr" fontAlgn="b"/>
                      <a:r>
                        <a:rPr lang="en-US" sz="1800" b="1" u="none" strike="noStrike" dirty="0" smtClean="0">
                          <a:effectLst/>
                        </a:rPr>
                        <a:t>Population</a:t>
                      </a:r>
                    </a:p>
                    <a:p>
                      <a:pPr algn="ctr" fontAlgn="b"/>
                      <a:r>
                        <a:rPr lang="en-US" sz="1800" b="1" u="none" strike="noStrike" dirty="0" smtClean="0">
                          <a:effectLst/>
                        </a:rPr>
                        <a:t>2020</a:t>
                      </a:r>
                      <a:endParaRPr lang="en-US" sz="1800" b="1" i="0" u="none" strike="noStrike" dirty="0">
                        <a:effectLst/>
                        <a:latin typeface="Arial" panose="020B0604020202020204" pitchFamily="34" charset="0"/>
                      </a:endParaRPr>
                    </a:p>
                  </a:txBody>
                  <a:tcPr marL="9525" marR="9525" marT="9525" marB="0" anchor="b"/>
                </a:tc>
                <a:tc>
                  <a:txBody>
                    <a:bodyPr/>
                    <a:lstStyle/>
                    <a:p>
                      <a:pPr algn="ctr" fontAlgn="b"/>
                      <a:r>
                        <a:rPr lang="en-US" sz="1800" b="1" u="none" strike="noStrike" dirty="0" smtClean="0">
                          <a:effectLst/>
                        </a:rPr>
                        <a:t>Population</a:t>
                      </a:r>
                    </a:p>
                    <a:p>
                      <a:pPr algn="ctr" fontAlgn="b"/>
                      <a:r>
                        <a:rPr lang="en-US" sz="1800" b="1" u="none" strike="noStrike" dirty="0" smtClean="0">
                          <a:effectLst/>
                        </a:rPr>
                        <a:t>2030</a:t>
                      </a:r>
                      <a:endParaRPr lang="en-US" sz="1800" b="1" i="0" u="none" strike="noStrike" dirty="0">
                        <a:effectLst/>
                        <a:latin typeface="Arial" panose="020B0604020202020204" pitchFamily="34" charset="0"/>
                      </a:endParaRPr>
                    </a:p>
                  </a:txBody>
                  <a:tcPr marL="9525" marR="9525" marT="9525" marB="0" anchor="b"/>
                </a:tc>
              </a:tr>
              <a:tr h="651093">
                <a:tc>
                  <a:txBody>
                    <a:bodyPr/>
                    <a:lstStyle/>
                    <a:p>
                      <a:pPr algn="r" fontAlgn="b"/>
                      <a:r>
                        <a:rPr lang="en-US" sz="2400" b="1" u="none" strike="noStrike" dirty="0" smtClean="0">
                          <a:effectLst/>
                        </a:rPr>
                        <a:t>Brandywine</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326.18</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221,413</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a:effectLst/>
                        </a:rPr>
                        <a:t>246,702</a:t>
                      </a:r>
                      <a:endParaRPr lang="en-US" sz="2400" b="1" i="0" u="none" strike="noStrike">
                        <a:effectLst/>
                        <a:latin typeface="Arial" panose="020B0604020202020204" pitchFamily="34" charset="0"/>
                      </a:endParaRPr>
                    </a:p>
                  </a:txBody>
                  <a:tcPr marL="9525" marR="9525" marT="9525" marB="0" anchor="b"/>
                </a:tc>
                <a:tc>
                  <a:txBody>
                    <a:bodyPr/>
                    <a:lstStyle/>
                    <a:p>
                      <a:pPr algn="r" fontAlgn="b"/>
                      <a:r>
                        <a:rPr lang="en-US" sz="2400" u="none" strike="noStrike">
                          <a:effectLst/>
                        </a:rPr>
                        <a:t>266,352</a:t>
                      </a:r>
                      <a:endParaRPr lang="en-US" sz="2400" b="1" i="0" u="none" strike="noStrike">
                        <a:effectLst/>
                        <a:latin typeface="Arial" panose="020B0604020202020204" pitchFamily="34" charset="0"/>
                      </a:endParaRPr>
                    </a:p>
                  </a:txBody>
                  <a:tcPr marL="9525" marR="9525" marT="9525" marB="0" anchor="b"/>
                </a:tc>
                <a:tc>
                  <a:txBody>
                    <a:bodyPr/>
                    <a:lstStyle/>
                    <a:p>
                      <a:pPr algn="r" fontAlgn="b"/>
                      <a:r>
                        <a:rPr lang="en-US" sz="2400" u="none" strike="noStrike">
                          <a:effectLst/>
                        </a:rPr>
                        <a:t>275,029</a:t>
                      </a:r>
                      <a:endParaRPr lang="en-US" sz="2400" b="1" i="0" u="none" strike="noStrike">
                        <a:effectLst/>
                        <a:latin typeface="Arial" panose="020B0604020202020204" pitchFamily="34" charset="0"/>
                      </a:endParaRPr>
                    </a:p>
                  </a:txBody>
                  <a:tcPr marL="9525" marR="9525" marT="9525" marB="0" anchor="b"/>
                </a:tc>
              </a:tr>
              <a:tr h="651093">
                <a:tc>
                  <a:txBody>
                    <a:bodyPr/>
                    <a:lstStyle/>
                    <a:p>
                      <a:pPr algn="r" fontAlgn="b"/>
                      <a:r>
                        <a:rPr lang="en-US" sz="2400" b="1" u="none" strike="noStrike" dirty="0" smtClean="0">
                          <a:effectLst/>
                        </a:rPr>
                        <a:t>Christina</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a:effectLst/>
                        </a:rPr>
                        <a:t>77.09</a:t>
                      </a:r>
                      <a:endParaRPr lang="en-US" sz="2400" b="1" i="0" u="none" strike="noStrike">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166,435</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174,196</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a:effectLst/>
                        </a:rPr>
                        <a:t>177,600</a:t>
                      </a:r>
                      <a:endParaRPr lang="en-US" sz="2400" b="1" i="0" u="none" strike="noStrike">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180,659</a:t>
                      </a:r>
                      <a:endParaRPr lang="en-US" sz="2400" b="1" i="0" u="none" strike="noStrike" dirty="0">
                        <a:effectLst/>
                        <a:latin typeface="Arial" panose="020B0604020202020204" pitchFamily="34" charset="0"/>
                      </a:endParaRPr>
                    </a:p>
                  </a:txBody>
                  <a:tcPr marL="9525" marR="9525" marT="9525" marB="0" anchor="b"/>
                </a:tc>
              </a:tr>
              <a:tr h="651093">
                <a:tc>
                  <a:txBody>
                    <a:bodyPr/>
                    <a:lstStyle/>
                    <a:p>
                      <a:pPr algn="r" fontAlgn="b"/>
                      <a:r>
                        <a:rPr lang="en-US" sz="2400" b="1" u="none" strike="noStrike" dirty="0">
                          <a:effectLst/>
                        </a:rPr>
                        <a:t>Red </a:t>
                      </a:r>
                      <a:r>
                        <a:rPr lang="en-US" sz="2400" b="1" u="none" strike="noStrike" dirty="0" smtClean="0">
                          <a:effectLst/>
                        </a:rPr>
                        <a:t>Clay</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a:effectLst/>
                        </a:rPr>
                        <a:t>54.04</a:t>
                      </a:r>
                      <a:endParaRPr lang="en-US" sz="2400" b="1" i="0" u="none" strike="noStrike">
                        <a:effectLst/>
                        <a:latin typeface="Arial" panose="020B0604020202020204" pitchFamily="34" charset="0"/>
                      </a:endParaRPr>
                    </a:p>
                  </a:txBody>
                  <a:tcPr marL="9525" marR="9525" marT="9525" marB="0" anchor="b"/>
                </a:tc>
                <a:tc>
                  <a:txBody>
                    <a:bodyPr/>
                    <a:lstStyle/>
                    <a:p>
                      <a:pPr algn="r" fontAlgn="b"/>
                      <a:r>
                        <a:rPr lang="en-US" sz="2400" u="none" strike="noStrike">
                          <a:effectLst/>
                        </a:rPr>
                        <a:t>42,630</a:t>
                      </a:r>
                      <a:endParaRPr lang="en-US" sz="2400" b="1" i="0" u="none" strike="noStrike">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46,893</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50,293</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a:effectLst/>
                        </a:rPr>
                        <a:t>52,530</a:t>
                      </a:r>
                      <a:endParaRPr lang="en-US" sz="2400" b="1" i="0" u="none" strike="noStrike">
                        <a:effectLst/>
                        <a:latin typeface="Arial" panose="020B0604020202020204" pitchFamily="34" charset="0"/>
                      </a:endParaRPr>
                    </a:p>
                  </a:txBody>
                  <a:tcPr marL="9525" marR="9525" marT="9525" marB="0" anchor="b"/>
                </a:tc>
              </a:tr>
              <a:tr h="651093">
                <a:tc>
                  <a:txBody>
                    <a:bodyPr/>
                    <a:lstStyle/>
                    <a:p>
                      <a:pPr algn="r" fontAlgn="b"/>
                      <a:r>
                        <a:rPr lang="en-US" sz="2400" b="1" u="none" strike="noStrike" dirty="0">
                          <a:effectLst/>
                        </a:rPr>
                        <a:t>White </a:t>
                      </a:r>
                      <a:r>
                        <a:rPr lang="en-US" sz="2400" b="1" u="none" strike="noStrike" dirty="0" smtClean="0">
                          <a:effectLst/>
                        </a:rPr>
                        <a:t>Clay</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a:effectLst/>
                        </a:rPr>
                        <a:t>107.28</a:t>
                      </a:r>
                      <a:endParaRPr lang="en-US" sz="2400" b="1" i="0" u="none" strike="noStrike">
                        <a:effectLst/>
                        <a:latin typeface="Arial" panose="020B0604020202020204" pitchFamily="34" charset="0"/>
                      </a:endParaRPr>
                    </a:p>
                  </a:txBody>
                  <a:tcPr marL="9525" marR="9525" marT="9525" marB="0" anchor="b"/>
                </a:tc>
                <a:tc>
                  <a:txBody>
                    <a:bodyPr/>
                    <a:lstStyle/>
                    <a:p>
                      <a:pPr algn="r" fontAlgn="b"/>
                      <a:r>
                        <a:rPr lang="en-US" sz="2400" u="none" strike="noStrike">
                          <a:effectLst/>
                        </a:rPr>
                        <a:t>118,579</a:t>
                      </a:r>
                      <a:endParaRPr lang="en-US" sz="2400" b="1" i="0" u="none" strike="noStrike">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123,506</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128,378</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131,555</a:t>
                      </a:r>
                      <a:endParaRPr lang="en-US" sz="2400" b="1" i="0" u="none" strike="noStrike" dirty="0">
                        <a:effectLst/>
                        <a:latin typeface="Arial" panose="020B0604020202020204" pitchFamily="34" charset="0"/>
                      </a:endParaRPr>
                    </a:p>
                  </a:txBody>
                  <a:tcPr marL="9525" marR="9525" marT="9525" marB="0" anchor="b"/>
                </a:tc>
              </a:tr>
              <a:tr h="651093">
                <a:tc>
                  <a:txBody>
                    <a:bodyPr/>
                    <a:lstStyle/>
                    <a:p>
                      <a:pPr algn="r" fontAlgn="b"/>
                      <a:r>
                        <a:rPr lang="en-US" sz="2400" b="1" u="none" strike="noStrike" dirty="0" smtClean="0">
                          <a:effectLst/>
                        </a:rPr>
                        <a:t>Whole Basin</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564.59</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549,057</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591,297</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622,623</a:t>
                      </a:r>
                      <a:endParaRPr lang="en-US" sz="2400" b="1" i="0" u="none" strike="noStrike" dirty="0">
                        <a:effectLst/>
                        <a:latin typeface="Arial" panose="020B0604020202020204" pitchFamily="34" charset="0"/>
                      </a:endParaRPr>
                    </a:p>
                  </a:txBody>
                  <a:tcPr marL="9525" marR="9525" marT="9525" marB="0" anchor="b"/>
                </a:tc>
                <a:tc>
                  <a:txBody>
                    <a:bodyPr/>
                    <a:lstStyle/>
                    <a:p>
                      <a:pPr algn="r" fontAlgn="b"/>
                      <a:r>
                        <a:rPr lang="en-US" sz="2400" u="none" strike="noStrike" dirty="0">
                          <a:effectLst/>
                        </a:rPr>
                        <a:t>639,773</a:t>
                      </a:r>
                      <a:endParaRPr lang="en-US" sz="2400" b="1" i="0" u="none" strike="noStrike" dirty="0">
                        <a:effectLst/>
                        <a:latin typeface="Arial" panose="020B0604020202020204" pitchFamily="34" charset="0"/>
                      </a:endParaRPr>
                    </a:p>
                  </a:txBody>
                  <a:tcPr marL="9525" marR="9525" marT="9525" marB="0" anchor="b"/>
                </a:tc>
              </a:tr>
            </a:tbl>
          </a:graphicData>
        </a:graphic>
      </p:graphicFrame>
    </p:spTree>
    <p:extLst>
      <p:ext uri="{BB962C8B-B14F-4D97-AF65-F5344CB8AC3E}">
        <p14:creationId xmlns:p14="http://schemas.microsoft.com/office/powerpoint/2010/main" val="78283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1406</TotalTime>
  <Words>1080</Words>
  <Application>Microsoft Office PowerPoint</Application>
  <PresentationFormat>Widescreen</PresentationFormat>
  <Paragraphs>432</Paragraphs>
  <Slides>46</Slides>
  <Notes>1</Notes>
  <HiddenSlides>8</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2" baseType="lpstr">
      <vt:lpstr>Arial</vt:lpstr>
      <vt:lpstr>Calibri</vt:lpstr>
      <vt:lpstr>Corbel</vt:lpstr>
      <vt:lpstr>Depth</vt:lpstr>
      <vt:lpstr>Worksheet</vt:lpstr>
      <vt:lpstr>Microsoft Excel Worksheet</vt:lpstr>
      <vt:lpstr>Toward a model-based  approach to water quality improvement  in the Brandywine-Christina Cluster</vt:lpstr>
      <vt:lpstr>Topics</vt:lpstr>
      <vt:lpstr>1 Overview </vt:lpstr>
      <vt:lpstr>PowerPoint Presentation</vt:lpstr>
      <vt:lpstr>PowerPoint Presentation</vt:lpstr>
      <vt:lpstr>PowerPoint Presentation</vt:lpstr>
      <vt:lpstr>PowerPoint Presentation</vt:lpstr>
      <vt:lpstr>PowerPoint Presentation</vt:lpstr>
      <vt:lpstr>PowerPoint Presentation</vt:lpstr>
      <vt:lpstr>Meeting goals</vt:lpstr>
      <vt:lpstr>2 A lot of planning is going on…</vt:lpstr>
      <vt:lpstr>PowerPoint Presentation</vt:lpstr>
      <vt:lpstr>Watershed Goals</vt:lpstr>
      <vt:lpstr>Constituents of Interest</vt:lpstr>
      <vt:lpstr>PowerPoint Presentation</vt:lpstr>
      <vt:lpstr>PowerPoint Presentation</vt:lpstr>
      <vt:lpstr>PowerPoint Presentation</vt:lpstr>
      <vt:lpstr>There are many priorities</vt:lpstr>
      <vt:lpstr>3 Existing models TMDL, based on HSPF (1994-1998)</vt:lpstr>
      <vt:lpstr>PowerPoint Presentation</vt:lpstr>
      <vt:lpstr>PowerPoint Presentation</vt:lpstr>
      <vt:lpstr>Feasibility Study—Economic Analysis</vt:lpstr>
      <vt:lpstr>Cost Estimates from Economic Study</vt:lpstr>
      <vt:lpstr>Estimates from feasibility study</vt:lpstr>
      <vt:lpstr>Estimates from feasibility study</vt:lpstr>
      <vt:lpstr>Total Estimated benefits by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ag-source loads and potential reductions, by subshed</vt:lpstr>
      <vt:lpstr>PowerPoint Presentation</vt:lpstr>
      <vt:lpstr>PowerPoint Presentation</vt:lpstr>
      <vt:lpstr>PowerPoint Presentation</vt:lpstr>
      <vt:lpstr>PowerPoint Presentation</vt:lpstr>
      <vt:lpstr>PowerPoint Presentation</vt:lpstr>
      <vt:lpstr>Understanding  return on investment</vt:lpstr>
      <vt:lpstr>Planning Context</vt:lpstr>
      <vt:lpstr>Resource Investment Optimization System (RIOS)</vt:lpstr>
      <vt:lpstr>Resource Investment Optimization System (RIOS)</vt:lpstr>
      <vt:lpstr>Integrated Valuation of Ecosystem Services and Tradeoffs (InVEST)</vt:lpstr>
      <vt:lpstr>Integrated Valuation of Ecosystem Services and Tradeoffs (InVEST)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Homsey</dc:creator>
  <cp:lastModifiedBy>Andrew Homsey</cp:lastModifiedBy>
  <cp:revision>65</cp:revision>
  <dcterms:created xsi:type="dcterms:W3CDTF">2015-08-28T15:38:51Z</dcterms:created>
  <dcterms:modified xsi:type="dcterms:W3CDTF">2015-09-22T03:15:55Z</dcterms:modified>
</cp:coreProperties>
</file>